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6"/>
  </p:notesMasterIdLst>
  <p:sldIdLst>
    <p:sldId id="256" r:id="rId2"/>
    <p:sldId id="258" r:id="rId3"/>
    <p:sldId id="275" r:id="rId4"/>
    <p:sldId id="257" r:id="rId5"/>
    <p:sldId id="259" r:id="rId6"/>
    <p:sldId id="276" r:id="rId7"/>
    <p:sldId id="278" r:id="rId8"/>
    <p:sldId id="260" r:id="rId9"/>
    <p:sldId id="274" r:id="rId10"/>
    <p:sldId id="262" r:id="rId11"/>
    <p:sldId id="294" r:id="rId12"/>
    <p:sldId id="295" r:id="rId13"/>
    <p:sldId id="291" r:id="rId14"/>
    <p:sldId id="293" r:id="rId15"/>
    <p:sldId id="296" r:id="rId16"/>
    <p:sldId id="298" r:id="rId17"/>
    <p:sldId id="279" r:id="rId18"/>
    <p:sldId id="264" r:id="rId19"/>
    <p:sldId id="265" r:id="rId20"/>
    <p:sldId id="266" r:id="rId21"/>
    <p:sldId id="270" r:id="rId22"/>
    <p:sldId id="267" r:id="rId23"/>
    <p:sldId id="285" r:id="rId24"/>
    <p:sldId id="281" r:id="rId25"/>
    <p:sldId id="280" r:id="rId26"/>
    <p:sldId id="283" r:id="rId27"/>
    <p:sldId id="282" r:id="rId28"/>
    <p:sldId id="288" r:id="rId29"/>
    <p:sldId id="286" r:id="rId30"/>
    <p:sldId id="287" r:id="rId31"/>
    <p:sldId id="316" r:id="rId32"/>
    <p:sldId id="317" r:id="rId33"/>
    <p:sldId id="289" r:id="rId34"/>
    <p:sldId id="318" r:id="rId35"/>
    <p:sldId id="290" r:id="rId36"/>
    <p:sldId id="319" r:id="rId37"/>
    <p:sldId id="320" r:id="rId38"/>
    <p:sldId id="323" r:id="rId39"/>
    <p:sldId id="328" r:id="rId40"/>
    <p:sldId id="326" r:id="rId41"/>
    <p:sldId id="321" r:id="rId42"/>
    <p:sldId id="268" r:id="rId43"/>
    <p:sldId id="329" r:id="rId44"/>
    <p:sldId id="269" r:id="rId4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33" autoAdjust="0"/>
    <p:restoredTop sz="89058" autoAdjust="0"/>
  </p:normalViewPr>
  <p:slideViewPr>
    <p:cSldViewPr>
      <p:cViewPr varScale="1">
        <p:scale>
          <a:sx n="66" d="100"/>
          <a:sy n="66" d="100"/>
        </p:scale>
        <p:origin x="-6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0.xml"/><Relationship Id="rId1" Type="http://schemas.openxmlformats.org/officeDocument/2006/relationships/slide" Target="slides/slide1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uoying\&#26700;&#38754;\2008-9-10&#38081;&#37233;&#27833;&#30340;&#30456;&#20851;&#24615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0"/>
  <c:chart>
    <c:autoTitleDeleted val="1"/>
    <c:plotArea>
      <c:layout>
        <c:manualLayout>
          <c:layoutTarget val="inner"/>
          <c:xMode val="edge"/>
          <c:yMode val="edge"/>
          <c:x val="6.7025171908077413E-2"/>
          <c:y val="0.10917824560122227"/>
          <c:w val="0.89487078090307504"/>
          <c:h val="0.76196565981161279"/>
        </c:manualLayout>
      </c:layout>
      <c:barChart>
        <c:barDir val="col"/>
        <c:grouping val="clustered"/>
        <c:ser>
          <c:idx val="0"/>
          <c:order val="0"/>
          <c:tx>
            <c:strRef>
              <c:f>[1]Sheet2!$C$3</c:f>
              <c:strCache>
                <c:ptCount val="1"/>
                <c:pt idx="0">
                  <c:v>MT*1000</c:v>
                </c:pt>
              </c:strCache>
            </c:strRef>
          </c:tx>
          <c:cat>
            <c:numRef>
              <c:f>[1]Sheet2!$B$4:$B$7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[1]Sheet2!$C$4:$C$7</c:f>
              <c:numCache>
                <c:formatCode>General</c:formatCode>
                <c:ptCount val="4"/>
                <c:pt idx="0">
                  <c:v>26270</c:v>
                </c:pt>
                <c:pt idx="1">
                  <c:v>60040</c:v>
                </c:pt>
                <c:pt idx="2">
                  <c:v>81810</c:v>
                </c:pt>
                <c:pt idx="3">
                  <c:v>99820</c:v>
                </c:pt>
              </c:numCache>
            </c:numRef>
          </c:val>
        </c:ser>
        <c:axId val="39852288"/>
        <c:axId val="39862656"/>
      </c:barChart>
      <c:catAx>
        <c:axId val="398522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zh-CN"/>
                </a:pPr>
                <a:r>
                  <a:rPr lang="en-US" altLang="zh-CN" dirty="0" smtClean="0"/>
                  <a:t>Year</a:t>
                </a:r>
                <a:endParaRPr lang="zh-CN" altLang="en-US" dirty="0"/>
              </a:p>
            </c:rich>
          </c:tx>
          <c:layout>
            <c:manualLayout>
              <c:xMode val="edge"/>
              <c:yMode val="edge"/>
              <c:x val="0.88522713078796522"/>
              <c:y val="0.9033820835387415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zh-CN"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9862656"/>
        <c:crosses val="autoZero"/>
        <c:auto val="1"/>
        <c:lblAlgn val="ctr"/>
        <c:lblOffset val="100"/>
      </c:catAx>
      <c:valAx>
        <c:axId val="39862656"/>
        <c:scaling>
          <c:orientation val="minMax"/>
          <c:max val="100000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lang="zh-CN"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9852288"/>
        <c:crosses val="autoZero"/>
        <c:crossBetween val="between"/>
        <c:dispUnits>
          <c:builtInUnit val="thousands"/>
        </c:dispUnits>
      </c:valAx>
    </c:plotArea>
    <c:legend>
      <c:legendPos val="r"/>
      <c:layout>
        <c:manualLayout>
          <c:xMode val="edge"/>
          <c:yMode val="edge"/>
          <c:x val="9.7658647520065863E-3"/>
          <c:y val="1.8267633150139677E-2"/>
          <c:w val="0.1150265857214542"/>
          <c:h val="6.1697259804309436E-2"/>
        </c:manualLayout>
      </c:layout>
      <c:txPr>
        <a:bodyPr/>
        <a:lstStyle/>
        <a:p>
          <a:pPr>
            <a:defRPr lang="zh-CN" sz="12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gradFill rotWithShape="1">
      <a:gsLst>
        <a:gs pos="0">
          <a:schemeClr val="accent1">
            <a:tint val="35000"/>
            <a:satMod val="253000"/>
          </a:schemeClr>
        </a:gs>
        <a:gs pos="50000">
          <a:schemeClr val="accent1">
            <a:tint val="42000"/>
            <a:satMod val="255000"/>
          </a:schemeClr>
        </a:gs>
        <a:gs pos="97000">
          <a:schemeClr val="accent1">
            <a:tint val="53000"/>
            <a:satMod val="260000"/>
          </a:schemeClr>
        </a:gs>
        <a:gs pos="100000">
          <a:schemeClr val="accent1">
            <a:tint val="56000"/>
            <a:satMod val="275000"/>
          </a:schemeClr>
        </a:gs>
      </a:gsLst>
      <a:path path="circle">
        <a:fillToRect l="50000" t="50000" r="50000" b="50000"/>
      </a:path>
    </a:gradFill>
    <a:ln w="9525" cap="flat" cmpd="sng" algn="ctr">
      <a:solidFill>
        <a:schemeClr val="accent1"/>
      </a:solidFill>
      <a:prstDash val="solid"/>
    </a:ln>
    <a:effectLst>
      <a:outerShdw blurRad="63500" dist="25400" dir="5400000" rotWithShape="0">
        <a:srgbClr val="000000">
          <a:alpha val="43137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4" Type="http://schemas.openxmlformats.org/officeDocument/2006/relationships/image" Target="../media/image1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986DC1C-5286-4E33-B42E-C68E3A773BA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20877-76BA-439A-B970-FD0E1203F7F1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E216839-C612-4332-A703-61FB12AF41F1}" type="slidenum">
              <a:rPr lang="en-US" altLang="zh-CN" sz="1200"/>
              <a:pPr algn="r"/>
              <a:t>24</a:t>
            </a:fld>
            <a:endParaRPr lang="en-US" altLang="zh-CN" sz="1200"/>
          </a:p>
        </p:txBody>
      </p:sp>
      <p:sp>
        <p:nvSpPr>
          <p:cNvPr id="4096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214F7C-8546-42D5-A757-1D991DBABBD9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390929-55B0-4A4C-84FE-5D3E07F5CDF6}" type="slidenum">
              <a:rPr lang="en-US" altLang="zh-CN" sz="1200"/>
              <a:pPr algn="r"/>
              <a:t>26</a:t>
            </a:fld>
            <a:endParaRPr lang="en-US" altLang="zh-CN" sz="1200"/>
          </a:p>
        </p:txBody>
      </p:sp>
      <p:sp>
        <p:nvSpPr>
          <p:cNvPr id="4198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276F61-A319-47F0-A6CD-C46F125BCCEF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DD55F2-1046-4D8C-B2CE-D297AF2CE707}" type="slidenum">
              <a:rPr lang="en-US" altLang="zh-CN" sz="1200"/>
              <a:pPr algn="r"/>
              <a:t>27</a:t>
            </a:fld>
            <a:endParaRPr lang="en-US" altLang="zh-CN" sz="1200"/>
          </a:p>
        </p:txBody>
      </p:sp>
      <p:sp>
        <p:nvSpPr>
          <p:cNvPr id="4301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223BA8-39AF-43EA-AB6E-521E863B9A07}" type="slidenum">
              <a:rPr lang="en-US" altLang="zh-CN" sz="1200"/>
              <a:pPr algn="r"/>
              <a:t>36</a:t>
            </a:fld>
            <a:endParaRPr lang="en-US" altLang="zh-CN" sz="1200"/>
          </a:p>
        </p:txBody>
      </p:sp>
      <p:sp>
        <p:nvSpPr>
          <p:cNvPr id="9216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4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92165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D8B788-299A-4F49-AED2-6C6DF777A9F1}" type="slidenum">
              <a:rPr lang="en-US" altLang="zh-CN" sz="1200"/>
              <a:pPr algn="r"/>
              <a:t>36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7FB5A80-8C38-46A7-9ECB-B6EED7ABE9DA}" type="slidenum">
              <a:rPr lang="en-US" altLang="zh-CN" sz="1200"/>
              <a:pPr algn="r"/>
              <a:t>39</a:t>
            </a:fld>
            <a:endParaRPr lang="en-US" altLang="zh-CN" sz="1200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4B2D0E7-440A-49A0-8639-242021AB4EAD}" type="slidenum">
              <a:rPr lang="en-US" altLang="zh-CN" sz="1200">
                <a:ea typeface="黑体" pitchFamily="49" charset="-122"/>
              </a:rPr>
              <a:pPr algn="r"/>
              <a:t>41</a:t>
            </a:fld>
            <a:endParaRPr lang="en-US" altLang="zh-CN" sz="1200">
              <a:ea typeface="黑体" pitchFamily="49" charset="-122"/>
            </a:endParaRPr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0B1061-F2F0-4F5E-8330-9A63E26FB6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9C9E8-6218-4DDD-8DE9-D49A9D90414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135187" cy="5641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381000"/>
            <a:ext cx="6253163" cy="5641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9AEF7-E51D-44A3-847C-1304E21493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0643F-FE4D-4EBD-B01A-93F7B2CA9D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6AFDC-C005-4623-A717-B82A36698F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A242C-72B7-4192-AD67-160322C778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9D10B-A8CA-43C3-9DD4-8940A1692BA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CC490-570C-41C6-BAFE-0FCE547ED1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1A9E1-3B6F-4A30-92D7-FCA11B70385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13F67-F6D0-4D4F-8867-F11ACA13FD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A8E4C-5540-46AF-AB4E-151D6247E3A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3810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752600"/>
            <a:ext cx="8540750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AC76A79-58B7-471C-A58D-4BD3503DAD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500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Chart3.xls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Microsoft_Office_Excel_Chart7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Microsoft_Office_Excel_Chart6.xls"/><Relationship Id="rId5" Type="http://schemas.openxmlformats.org/officeDocument/2006/relationships/oleObject" Target="../embeddings/Microsoft_Office_Excel_Chart5.xls"/><Relationship Id="rId4" Type="http://schemas.openxmlformats.org/officeDocument/2006/relationships/oleObject" Target="../embeddings/Microsoft_Office_Excel_Chart4.xls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zh-CN" sz="4000" b="1" smtClean="0"/>
              <a:t>Micronutrient nutrition and food fortification activities  in China </a:t>
            </a:r>
            <a:endParaRPr lang="en-US" altLang="zh-CN" sz="3600" b="1" smtClean="0"/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50825" y="3886200"/>
            <a:ext cx="8642350" cy="2495550"/>
          </a:xfrm>
        </p:spPr>
        <p:txBody>
          <a:bodyPr/>
          <a:lstStyle/>
          <a:p>
            <a:pPr eaLnBrk="1" hangingPunct="1"/>
            <a:endParaRPr lang="en-US" altLang="zh-CN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zh-CN" sz="2800" smtClean="0">
                <a:solidFill>
                  <a:schemeClr val="tx2"/>
                </a:solidFill>
              </a:rPr>
              <a:t>Chen Chunming</a:t>
            </a:r>
          </a:p>
          <a:p>
            <a:pPr eaLnBrk="1" hangingPunct="1"/>
            <a:r>
              <a:rPr lang="en-US" altLang="zh-CN" sz="2400" smtClean="0">
                <a:solidFill>
                  <a:schemeClr val="tx2"/>
                </a:solidFill>
              </a:rPr>
              <a:t>Chinese Center for Disease Control and Prevention</a:t>
            </a:r>
          </a:p>
          <a:p>
            <a:pPr eaLnBrk="1" hangingPunct="1"/>
            <a:r>
              <a:rPr lang="en-US" altLang="zh-CN" sz="2400" smtClean="0">
                <a:solidFill>
                  <a:schemeClr val="tx2"/>
                </a:solidFill>
              </a:rPr>
              <a:t>International Life Science Institute Focal Point in China</a:t>
            </a:r>
          </a:p>
          <a:p>
            <a:pPr eaLnBrk="1" hangingPunct="1"/>
            <a:endParaRPr lang="en-US" altLang="zh-CN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zh-CN" sz="2400" smtClean="0">
                <a:solidFill>
                  <a:schemeClr val="tx2"/>
                </a:solidFill>
              </a:rPr>
              <a:t>Jan. 2011</a:t>
            </a:r>
            <a:endParaRPr lang="en-US" altLang="zh-CN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Rot="1" noChangeArrowheads="1"/>
          </p:cNvSpPr>
          <p:nvPr>
            <p:ph type="ctrTitle"/>
          </p:nvPr>
        </p:nvSpPr>
        <p:spPr>
          <a:xfrm>
            <a:off x="468313" y="33337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z="4000" b="1" smtClean="0"/>
              <a:t>(3)</a:t>
            </a:r>
            <a:r>
              <a:rPr lang="en-US" altLang="zh-CN" sz="4000" smtClean="0">
                <a:solidFill>
                  <a:schemeClr val="tx1"/>
                </a:solidFill>
              </a:rPr>
              <a:t> </a:t>
            </a:r>
            <a:r>
              <a:rPr lang="en-US" altLang="zh-CN" sz="4000" b="1" smtClean="0"/>
              <a:t>Vitamin A</a:t>
            </a:r>
          </a:p>
        </p:txBody>
      </p:sp>
      <p:sp>
        <p:nvSpPr>
          <p:cNvPr id="1028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23850" y="1700213"/>
            <a:ext cx="403225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zh-CN" sz="2800" smtClean="0"/>
              <a:t> Vitamin A deficiency –Sub-clinical deficiency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zh-CN" sz="2400" smtClean="0">
                <a:solidFill>
                  <a:schemeClr val="tx2"/>
                </a:solidFill>
              </a:rPr>
              <a:t>Prevalence of  VA Def</a:t>
            </a:r>
            <a:r>
              <a:rPr lang="en-US" altLang="zh-CN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/>
              <a:t>(% Serumretinol&lt;20ug/dl in </a:t>
            </a:r>
            <a:r>
              <a:rPr lang="en-US" altLang="zh-CN" sz="2800" smtClean="0"/>
              <a:t> </a:t>
            </a:r>
            <a:r>
              <a:rPr lang="en-US" altLang="zh-CN" sz="2400" smtClean="0"/>
              <a:t>Children age 3-12)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/>
              <a:t>   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zh-CN" sz="2800" smtClean="0">
                <a:ea typeface="Batang" pitchFamily="18" charset="-127"/>
              </a:rPr>
              <a:t> Children&lt;2 – supplementation proves deficiency</a:t>
            </a:r>
            <a:endParaRPr lang="en-US" altLang="zh-CN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/>
              <a:t> 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>
            <p:ph type="chart" sz="half" idx="4294967295"/>
          </p:nvPr>
        </p:nvGraphicFramePr>
        <p:xfrm>
          <a:off x="4211638" y="2052638"/>
          <a:ext cx="4932362" cy="3044825"/>
        </p:xfrm>
        <a:graphic>
          <a:graphicData uri="http://schemas.openxmlformats.org/presentationml/2006/ole">
            <p:oleObj spid="_x0000_s1026" name="Chart" r:id="rId3" imgW="6458318" imgH="3724441" progId="MSGraph.Chart.8">
              <p:embed followColorScheme="full"/>
            </p:oleObj>
          </a:graphicData>
        </a:graphic>
      </p:graphicFrame>
      <p:sp>
        <p:nvSpPr>
          <p:cNvPr id="1029" name="Text Box 10"/>
          <p:cNvSpPr txBox="1">
            <a:spLocks noChangeArrowheads="1"/>
          </p:cNvSpPr>
          <p:nvPr/>
        </p:nvSpPr>
        <p:spPr bwMode="auto">
          <a:xfrm>
            <a:off x="44958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/>
              <a:t>%</a:t>
            </a:r>
          </a:p>
        </p:txBody>
      </p:sp>
      <p:sp>
        <p:nvSpPr>
          <p:cNvPr id="1030" name="Line 11"/>
          <p:cNvSpPr>
            <a:spLocks noChangeShapeType="1"/>
          </p:cNvSpPr>
          <p:nvPr/>
        </p:nvSpPr>
        <p:spPr bwMode="auto">
          <a:xfrm>
            <a:off x="3779838" y="3789363"/>
            <a:ext cx="936625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3525" y="1524000"/>
          <a:ext cx="8880475" cy="5334000"/>
        </p:xfrm>
        <a:graphic>
          <a:graphicData uri="http://schemas.openxmlformats.org/presentationml/2006/ole">
            <p:oleObj spid="_x0000_s2050" name="Chart" r:id="rId3" imgW="4886554" imgH="2657856" progId="Excel.Chart.8">
              <p:embed/>
            </p:oleObj>
          </a:graphicData>
        </a:graphic>
      </p:graphicFrame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914400" y="381000"/>
            <a:ext cx="670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endParaRPr lang="en-US" sz="3200" b="1">
              <a:solidFill>
                <a:schemeClr val="tx2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9600" y="381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>
                <a:solidFill>
                  <a:schemeClr val="tx2"/>
                </a:solidFill>
              </a:rPr>
              <a:t>Plasma retinol level of Chinese children (3-12y) (μmol/L)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ph idx="4294967295"/>
          </p:nvPr>
        </p:nvGraphicFramePr>
        <p:xfrm>
          <a:off x="684213" y="2205038"/>
          <a:ext cx="7991475" cy="4195762"/>
        </p:xfrm>
        <a:graphic>
          <a:graphicData uri="http://schemas.openxmlformats.org/presentationml/2006/ole">
            <p:oleObj spid="_x0000_s3074" name="Chart" r:id="rId3" imgW="8229743" imgH="5257764" progId="MSGraph.Chart.8">
              <p:embed followColorScheme="full"/>
            </p:oleObj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905000" y="6324600"/>
            <a:ext cx="556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16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Diagnostic criteria  </a:t>
            </a:r>
            <a:r>
              <a:rPr lang="zh-CN" altLang="en-US" sz="1600" b="1">
                <a:solidFill>
                  <a:schemeClr val="tx2"/>
                </a:solidFill>
              </a:rPr>
              <a:t>：</a:t>
            </a:r>
            <a:r>
              <a:rPr lang="en-US" altLang="zh-CN" sz="1600" b="1">
                <a:solidFill>
                  <a:schemeClr val="tx2"/>
                </a:solidFill>
              </a:rPr>
              <a:t>V</a:t>
            </a:r>
            <a:r>
              <a:rPr lang="en-US" altLang="zh-CN" sz="1600" b="1" baseline="-25000">
                <a:solidFill>
                  <a:schemeClr val="tx2"/>
                </a:solidFill>
              </a:rPr>
              <a:t>A</a:t>
            </a:r>
            <a:r>
              <a:rPr lang="en-US" altLang="zh-CN" sz="1600" b="1">
                <a:solidFill>
                  <a:schemeClr val="tx2"/>
                </a:solidFill>
              </a:rPr>
              <a:t>(plasma) </a:t>
            </a:r>
            <a:r>
              <a:rPr lang="en-US" altLang="zh-CN" sz="1600" b="1">
                <a:solidFill>
                  <a:schemeClr val="tx2"/>
                </a:solidFill>
                <a:latin typeface="宋体" pitchFamily="2" charset="-122"/>
              </a:rPr>
              <a:t>&lt;30μg/dl</a:t>
            </a:r>
            <a:r>
              <a:rPr lang="en-US" altLang="zh-CN" sz="1600" b="1"/>
              <a:t>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52400" y="304800"/>
            <a:ext cx="8686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chemeClr val="tx2"/>
                </a:solidFill>
                <a:cs typeface="Times New Roman" pitchFamily="18" charset="0"/>
              </a:rPr>
              <a:t>Prevalence of plasma retinol level </a:t>
            </a:r>
            <a:r>
              <a:rPr lang="en-US" altLang="zh-CN" sz="3200" b="1">
                <a:solidFill>
                  <a:schemeClr val="tx2"/>
                </a:solidFill>
              </a:rPr>
              <a:t>&lt;1.05μmol/L </a:t>
            </a:r>
            <a:r>
              <a:rPr lang="en-US" altLang="zh-CN" sz="2800" b="1">
                <a:solidFill>
                  <a:schemeClr val="tx2"/>
                </a:solidFill>
                <a:cs typeface="Times New Roman" pitchFamily="18" charset="0"/>
              </a:rPr>
              <a:t>in elderly population of China</a:t>
            </a:r>
            <a:r>
              <a:rPr lang="zh-CN" altLang="en-US" sz="3600" b="1">
                <a:solidFill>
                  <a:schemeClr val="tx2"/>
                </a:solidFill>
              </a:rPr>
              <a:t>（</a:t>
            </a:r>
            <a:r>
              <a:rPr lang="en-US" altLang="zh-CN" sz="3600" b="1">
                <a:solidFill>
                  <a:schemeClr val="tx2"/>
                </a:solidFill>
              </a:rPr>
              <a:t>%</a:t>
            </a:r>
            <a:r>
              <a:rPr lang="zh-CN" altLang="en-US" sz="3600" b="1">
                <a:solidFill>
                  <a:schemeClr val="tx2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250825" y="404813"/>
            <a:ext cx="8208963" cy="1152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    </a:t>
            </a:r>
            <a:r>
              <a:rPr lang="en-US" altLang="zh-CN" sz="4000" b="1" smtClean="0"/>
              <a:t>(5) Folic acid </a:t>
            </a:r>
            <a:br>
              <a:rPr lang="en-US" altLang="zh-CN" sz="4000" b="1" smtClean="0"/>
            </a:br>
            <a:r>
              <a:rPr lang="en-US" altLang="zh-CN" sz="2400" smtClean="0"/>
              <a:t>Serum and red blood cell folate  concentration in Chinese childbearing age women by region</a:t>
            </a:r>
          </a:p>
        </p:txBody>
      </p:sp>
      <p:graphicFrame>
        <p:nvGraphicFramePr>
          <p:cNvPr id="84103" name="Group 135"/>
          <p:cNvGraphicFramePr>
            <a:graphicFrameLocks noGrp="1"/>
          </p:cNvGraphicFramePr>
          <p:nvPr>
            <p:ph idx="4294967295"/>
          </p:nvPr>
        </p:nvGraphicFramePr>
        <p:xfrm>
          <a:off x="0" y="1700213"/>
          <a:ext cx="8893175" cy="4008437"/>
        </p:xfrm>
        <a:graphic>
          <a:graphicData uri="http://schemas.openxmlformats.org/drawingml/2006/table">
            <a:tbl>
              <a:tblPr/>
              <a:tblGrid>
                <a:gridCol w="1265238"/>
                <a:gridCol w="1079500"/>
                <a:gridCol w="1344612"/>
                <a:gridCol w="2017713"/>
                <a:gridCol w="1330325"/>
                <a:gridCol w="1855787"/>
              </a:tblGrid>
              <a:tr h="4333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Serum folate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Red blood cell folate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0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Mean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(nmol/L)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Deficiency%(n)</a:t>
                      </a:r>
                      <a:r>
                        <a:rPr kumimoji="0" lang="en-US" altLang="zh-CN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Mean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(nmol/L)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Deficiency</a:t>
                      </a:r>
                      <a:r>
                        <a:rPr kumimoji="0" lang="en-US" altLang="zh-CN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% (n)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South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901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16.3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0.78(7)*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533.9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7.8(70)*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North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793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12.6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4.16(33)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305.4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54.9(435)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Urban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15.1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1.5(13)*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463.8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21.2(183)*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Rural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830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13.8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3.3(27)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362.4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38.8(322)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1694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14.5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2.36(40)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411.9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29.8(505)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50" name="Text Box 127"/>
          <p:cNvSpPr txBox="1">
            <a:spLocks noChangeArrowheads="1"/>
          </p:cNvSpPr>
          <p:nvPr/>
        </p:nvSpPr>
        <p:spPr bwMode="auto">
          <a:xfrm>
            <a:off x="179388" y="5848350"/>
            <a:ext cx="87852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1600">
                <a:solidFill>
                  <a:schemeClr val="tx2"/>
                </a:solidFill>
              </a:rPr>
              <a:t>(n) Number of deficiency           * P </a:t>
            </a:r>
            <a:r>
              <a:rPr kumimoji="1" lang="zh-CN" altLang="en-US" sz="1600">
                <a:solidFill>
                  <a:schemeClr val="tx2"/>
                </a:solidFill>
              </a:rPr>
              <a:t>＜</a:t>
            </a:r>
            <a:r>
              <a:rPr kumimoji="1" lang="en-US" altLang="zh-CN" sz="1600">
                <a:solidFill>
                  <a:schemeClr val="tx2"/>
                </a:solidFill>
              </a:rPr>
              <a:t>0.05 compared with the North</a:t>
            </a:r>
          </a:p>
          <a:p>
            <a:r>
              <a:rPr kumimoji="1" lang="en-US" altLang="zh-CN" sz="1600">
                <a:solidFill>
                  <a:schemeClr val="tx2"/>
                </a:solidFill>
              </a:rPr>
              <a:t>1 Deficiency defined as serum folate</a:t>
            </a:r>
            <a:r>
              <a:rPr kumimoji="1" lang="zh-CN" altLang="en-US" sz="1600">
                <a:solidFill>
                  <a:schemeClr val="tx2"/>
                </a:solidFill>
              </a:rPr>
              <a:t>＜</a:t>
            </a:r>
            <a:r>
              <a:rPr kumimoji="1" lang="en-US" altLang="zh-CN" sz="1600">
                <a:solidFill>
                  <a:schemeClr val="tx2"/>
                </a:solidFill>
              </a:rPr>
              <a:t>6.8nmol/L(3μg/L) and </a:t>
            </a:r>
          </a:p>
          <a:p>
            <a:r>
              <a:rPr kumimoji="1" lang="en-US" altLang="zh-CN" sz="1600">
                <a:solidFill>
                  <a:schemeClr val="tx2"/>
                </a:solidFill>
              </a:rPr>
              <a:t>                                      red blood cell  folate </a:t>
            </a:r>
            <a:r>
              <a:rPr kumimoji="1" lang="zh-CN" altLang="en-US" sz="1600">
                <a:solidFill>
                  <a:schemeClr val="tx2"/>
                </a:solidFill>
              </a:rPr>
              <a:t>＜</a:t>
            </a:r>
            <a:r>
              <a:rPr kumimoji="1" lang="en-US" altLang="zh-CN" sz="1600">
                <a:solidFill>
                  <a:schemeClr val="tx2"/>
                </a:solidFill>
              </a:rPr>
              <a:t>318nmol/L(140μg/L)</a:t>
            </a:r>
          </a:p>
          <a:p>
            <a:endParaRPr lang="en-US" altLang="zh-CN" sz="1600"/>
          </a:p>
        </p:txBody>
      </p:sp>
      <p:sp>
        <p:nvSpPr>
          <p:cNvPr id="21551" name="Line 136"/>
          <p:cNvSpPr>
            <a:spLocks noChangeShapeType="1"/>
          </p:cNvSpPr>
          <p:nvPr/>
        </p:nvSpPr>
        <p:spPr bwMode="auto">
          <a:xfrm>
            <a:off x="1439863" y="3860800"/>
            <a:ext cx="626427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52" name="Text Box 137"/>
          <p:cNvSpPr txBox="1">
            <a:spLocks noChangeArrowheads="1"/>
          </p:cNvSpPr>
          <p:nvPr/>
        </p:nvSpPr>
        <p:spPr bwMode="auto">
          <a:xfrm>
            <a:off x="6711950" y="5681663"/>
            <a:ext cx="182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Source: Tang Yi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476250"/>
            <a:ext cx="7772400" cy="1296988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Prevalence of plasma folate deficiency</a:t>
            </a:r>
            <a:br>
              <a:rPr lang="en-US" altLang="zh-CN" sz="2800" smtClean="0"/>
            </a:br>
            <a:r>
              <a:rPr lang="en-US" altLang="zh-CN" sz="2800" smtClean="0"/>
              <a:t> in Chinese adults by region</a:t>
            </a:r>
          </a:p>
        </p:txBody>
      </p:sp>
      <p:graphicFrame>
        <p:nvGraphicFramePr>
          <p:cNvPr id="87113" name="Group 73"/>
          <p:cNvGraphicFramePr>
            <a:graphicFrameLocks noGrp="1"/>
          </p:cNvGraphicFramePr>
          <p:nvPr>
            <p:ph idx="4294967295"/>
          </p:nvPr>
        </p:nvGraphicFramePr>
        <p:xfrm>
          <a:off x="0" y="1989138"/>
          <a:ext cx="9144000" cy="3333750"/>
        </p:xfrm>
        <a:graphic>
          <a:graphicData uri="http://schemas.openxmlformats.org/drawingml/2006/table">
            <a:tbl>
              <a:tblPr/>
              <a:tblGrid>
                <a:gridCol w="1000125"/>
                <a:gridCol w="763588"/>
                <a:gridCol w="1079500"/>
                <a:gridCol w="865187"/>
                <a:gridCol w="1150938"/>
                <a:gridCol w="649287"/>
                <a:gridCol w="1511300"/>
                <a:gridCol w="647700"/>
                <a:gridCol w="1476375"/>
              </a:tblGrid>
              <a:tr h="4318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Plasma folate (n mol/L)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Deficiency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1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South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North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South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North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mean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mean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Urban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Rural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1217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17.39*</a:t>
                      </a:r>
                      <a:r>
                        <a:rPr kumimoji="0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#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16.31*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16.86*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1239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8.76</a:t>
                      </a:r>
                      <a:r>
                        <a:rPr kumimoji="0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##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7.86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8.30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70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5.5*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6.0*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5.8*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459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33.4 </a:t>
                      </a:r>
                      <a:r>
                        <a:rPr kumimoji="0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#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40.6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37.1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1" name="Text Box 39"/>
          <p:cNvSpPr txBox="1">
            <a:spLocks noChangeArrowheads="1"/>
          </p:cNvSpPr>
          <p:nvPr/>
        </p:nvSpPr>
        <p:spPr bwMode="auto">
          <a:xfrm>
            <a:off x="539750" y="5661025"/>
            <a:ext cx="67183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1" lang="en-US" altLang="zh-CN" sz="2200">
                <a:solidFill>
                  <a:schemeClr val="tx2"/>
                </a:solidFill>
              </a:rPr>
              <a:t>*</a:t>
            </a:r>
            <a:r>
              <a:rPr kumimoji="1" lang="en-US" altLang="zh-CN" sz="2200">
                <a:solidFill>
                  <a:srgbClr val="FFFFFF"/>
                </a:solidFill>
              </a:rPr>
              <a:t> </a:t>
            </a:r>
            <a:r>
              <a:rPr kumimoji="1" lang="en-US" altLang="zh-CN" sz="1600">
                <a:solidFill>
                  <a:schemeClr val="tx2"/>
                </a:solidFill>
              </a:rPr>
              <a:t>P</a:t>
            </a:r>
            <a:r>
              <a:rPr kumimoji="1" lang="zh-CN" altLang="en-US" sz="1600">
                <a:solidFill>
                  <a:schemeClr val="tx2"/>
                </a:solidFill>
              </a:rPr>
              <a:t>＜</a:t>
            </a:r>
            <a:r>
              <a:rPr kumimoji="1" lang="en-US" altLang="zh-CN" sz="1600">
                <a:solidFill>
                  <a:schemeClr val="tx2"/>
                </a:solidFill>
              </a:rPr>
              <a:t>0.001  Compared with the North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1" lang="en-US" altLang="zh-CN" sz="1600" baseline="30000">
                <a:solidFill>
                  <a:schemeClr val="tx2"/>
                </a:solidFill>
              </a:rPr>
              <a:t>#</a:t>
            </a:r>
            <a:r>
              <a:rPr kumimoji="1" lang="en-US" altLang="zh-CN" sz="1600">
                <a:solidFill>
                  <a:schemeClr val="tx2"/>
                </a:solidFill>
              </a:rPr>
              <a:t> P </a:t>
            </a:r>
            <a:r>
              <a:rPr kumimoji="1" lang="zh-CN" altLang="en-US" sz="1600">
                <a:solidFill>
                  <a:schemeClr val="tx2"/>
                </a:solidFill>
              </a:rPr>
              <a:t>＜</a:t>
            </a:r>
            <a:r>
              <a:rPr kumimoji="1" lang="en-US" altLang="zh-CN" sz="1600">
                <a:solidFill>
                  <a:schemeClr val="tx2"/>
                </a:solidFill>
              </a:rPr>
              <a:t>0.05, </a:t>
            </a:r>
            <a:r>
              <a:rPr kumimoji="1" lang="en-US" altLang="zh-CN" sz="1600" baseline="30000">
                <a:solidFill>
                  <a:schemeClr val="tx2"/>
                </a:solidFill>
              </a:rPr>
              <a:t>##</a:t>
            </a:r>
            <a:r>
              <a:rPr kumimoji="1" lang="en-US" altLang="zh-CN" sz="1600">
                <a:solidFill>
                  <a:schemeClr val="tx2"/>
                </a:solidFill>
              </a:rPr>
              <a:t> P </a:t>
            </a:r>
            <a:r>
              <a:rPr kumimoji="1" lang="zh-CN" altLang="en-US" sz="1600">
                <a:solidFill>
                  <a:schemeClr val="tx2"/>
                </a:solidFill>
              </a:rPr>
              <a:t>＜</a:t>
            </a:r>
            <a:r>
              <a:rPr kumimoji="1" lang="en-US" altLang="zh-CN" sz="1600">
                <a:solidFill>
                  <a:schemeClr val="tx2"/>
                </a:solidFill>
              </a:rPr>
              <a:t>0.01 Compared with the rural area</a:t>
            </a:r>
          </a:p>
        </p:txBody>
      </p:sp>
      <p:sp>
        <p:nvSpPr>
          <p:cNvPr id="22562" name="Line 74"/>
          <p:cNvSpPr>
            <a:spLocks noChangeShapeType="1"/>
          </p:cNvSpPr>
          <p:nvPr/>
        </p:nvSpPr>
        <p:spPr bwMode="auto">
          <a:xfrm>
            <a:off x="4932363" y="2420938"/>
            <a:ext cx="0" cy="28797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3" name="Text Box 75"/>
          <p:cNvSpPr txBox="1">
            <a:spLocks noChangeArrowheads="1"/>
          </p:cNvSpPr>
          <p:nvPr/>
        </p:nvSpPr>
        <p:spPr bwMode="auto">
          <a:xfrm>
            <a:off x="6424613" y="5321300"/>
            <a:ext cx="182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Source: Tang Yi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04800" y="1524000"/>
          <a:ext cx="8372475" cy="4976813"/>
        </p:xfrm>
        <a:graphic>
          <a:graphicData uri="http://schemas.openxmlformats.org/presentationml/2006/ole">
            <p:oleObj spid="_x0000_s5122" name="Chart" r:id="rId3" imgW="5896051" imgH="3505272" progId="MSGraph.Chart.8">
              <p:embed followColorScheme="full"/>
            </p:oleObj>
          </a:graphicData>
        </a:graphic>
      </p:graphicFrame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333375"/>
            <a:ext cx="853440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ea typeface="仿宋_GB2312" pitchFamily="49" charset="-122"/>
              </a:rPr>
              <a:t>(6) Vitamin B</a:t>
            </a:r>
            <a:r>
              <a:rPr lang="en-US" altLang="zh-CN" b="1" baseline="-25000">
                <a:solidFill>
                  <a:schemeClr val="tx2"/>
                </a:solidFill>
                <a:ea typeface="仿宋_GB2312" pitchFamily="49" charset="-122"/>
              </a:rPr>
              <a:t>1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ea typeface="仿宋_GB2312" pitchFamily="49" charset="-122"/>
              </a:rPr>
              <a:t> Thiamin Intake in Chinese Population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ea typeface="仿宋_GB2312" pitchFamily="49" charset="-122"/>
              </a:rPr>
              <a:t>(</a:t>
            </a:r>
            <a:r>
              <a:rPr lang="en-US" altLang="zh-CN" sz="2800" b="1">
                <a:solidFill>
                  <a:schemeClr val="tx2"/>
                </a:solidFill>
              </a:rPr>
              <a:t> m</a:t>
            </a:r>
            <a:r>
              <a:rPr lang="en-US" altLang="zh-CN" sz="2800" b="1">
                <a:solidFill>
                  <a:schemeClr val="tx2"/>
                </a:solidFill>
                <a:cs typeface="Times New Roman" pitchFamily="18" charset="0"/>
              </a:rPr>
              <a:t>g</a:t>
            </a:r>
            <a:r>
              <a:rPr lang="en-US" altLang="zh-CN" sz="2800" b="1">
                <a:solidFill>
                  <a:schemeClr val="tx2"/>
                </a:solidFill>
              </a:rPr>
              <a:t> </a:t>
            </a:r>
            <a:r>
              <a:rPr lang="en-US" altLang="zh-CN" sz="2800" b="1">
                <a:solidFill>
                  <a:schemeClr val="tx2"/>
                </a:solidFill>
                <a:ea typeface="仿宋_GB2312" pitchFamily="49" charset="-122"/>
              </a:rPr>
              <a:t> /Reference man/Day)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879475" y="6256338"/>
            <a:ext cx="368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/>
              <a:t>RNI for adult man 1.4mg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04800" y="1844675"/>
          <a:ext cx="8623300" cy="4632325"/>
        </p:xfrm>
        <a:graphic>
          <a:graphicData uri="http://schemas.openxmlformats.org/presentationml/2006/ole">
            <p:oleObj spid="_x0000_s6146" name="Chart" r:id="rId3" imgW="8982205" imgH="5162523" progId="MSGraph.Chart.8">
              <p:embed followColorScheme="full"/>
            </p:oleObj>
          </a:graphicData>
        </a:graphic>
      </p:graphicFrame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188913"/>
            <a:ext cx="853440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>
                <a:solidFill>
                  <a:schemeClr val="tx2"/>
                </a:solidFill>
                <a:ea typeface="仿宋_GB2312" pitchFamily="49" charset="-122"/>
              </a:rPr>
              <a:t>(7) Vitamin B</a:t>
            </a:r>
            <a:r>
              <a:rPr lang="en-US" altLang="zh-CN" b="1" baseline="-25000">
                <a:solidFill>
                  <a:schemeClr val="tx2"/>
                </a:solidFill>
                <a:ea typeface="仿宋_GB2312" pitchFamily="49" charset="-122"/>
              </a:rPr>
              <a:t>2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ea typeface="仿宋_GB2312" pitchFamily="49" charset="-122"/>
              </a:rPr>
              <a:t> Riboflavin  Intake in Chinese Population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ea typeface="仿宋_GB2312" pitchFamily="49" charset="-122"/>
              </a:rPr>
              <a:t>(</a:t>
            </a:r>
            <a:r>
              <a:rPr lang="en-US" altLang="zh-CN" sz="2800" b="1">
                <a:solidFill>
                  <a:schemeClr val="tx2"/>
                </a:solidFill>
              </a:rPr>
              <a:t> m</a:t>
            </a:r>
            <a:r>
              <a:rPr lang="en-US" altLang="zh-CN" sz="2800" b="1">
                <a:solidFill>
                  <a:schemeClr val="tx2"/>
                </a:solidFill>
                <a:cs typeface="Times New Roman" pitchFamily="18" charset="0"/>
              </a:rPr>
              <a:t>g</a:t>
            </a:r>
            <a:r>
              <a:rPr lang="en-US" altLang="zh-CN" sz="2800" b="1">
                <a:solidFill>
                  <a:schemeClr val="tx2"/>
                </a:solidFill>
              </a:rPr>
              <a:t> </a:t>
            </a:r>
            <a:r>
              <a:rPr lang="en-US" altLang="zh-CN" sz="2800" b="1">
                <a:solidFill>
                  <a:schemeClr val="tx2"/>
                </a:solidFill>
                <a:ea typeface="仿宋_GB2312" pitchFamily="49" charset="-122"/>
              </a:rPr>
              <a:t> /Reference man/Day)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519113" y="6027738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735013" y="6243638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1095375" y="6256338"/>
            <a:ext cx="3687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/>
              <a:t>RNI for adult man 1.4mg</a:t>
            </a:r>
          </a:p>
          <a:p>
            <a:endParaRPr lang="en-US" altLang="zh-CN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4000" b="1" smtClean="0"/>
              <a:t>II. Micronutrient fortification as a public health strategy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179388" y="0"/>
            <a:ext cx="8785225" cy="981075"/>
          </a:xfrm>
        </p:spPr>
        <p:txBody>
          <a:bodyPr/>
          <a:lstStyle/>
          <a:p>
            <a:pPr algn="l" eaLnBrk="1" hangingPunct="1"/>
            <a:r>
              <a:rPr lang="en-US" altLang="zh-CN" sz="3200" b="1" smtClean="0"/>
              <a:t>(1)  National program development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zh-CN" sz="800" smtClean="0">
                <a:ea typeface="Batang" pitchFamily="18" charset="-127"/>
              </a:rPr>
              <a:t>       </a:t>
            </a:r>
            <a:r>
              <a:rPr lang="en-US" altLang="zh-CN" sz="2800" b="1" smtClean="0">
                <a:solidFill>
                  <a:srgbClr val="FF0000"/>
                </a:solidFill>
                <a:ea typeface="Batang" pitchFamily="18" charset="-127"/>
              </a:rPr>
              <a:t>• Food fortification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</a:t>
            </a:r>
            <a:r>
              <a:rPr lang="en-US" altLang="zh-CN" sz="2400" smtClean="0"/>
              <a:t>1  </a:t>
            </a:r>
            <a:r>
              <a:rPr lang="en-US" altLang="zh-CN" sz="2400" smtClean="0">
                <a:ea typeface="Batang" pitchFamily="18" charset="-127"/>
              </a:rPr>
              <a:t>Commonly consumed food fortification for general 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      population accessible to rural, poor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</a:t>
            </a:r>
            <a:r>
              <a:rPr lang="en-US" altLang="zh-CN" sz="2400" smtClean="0"/>
              <a:t>2  In-home f</a:t>
            </a:r>
            <a:r>
              <a:rPr lang="en-US" altLang="zh-CN" sz="2400" smtClean="0">
                <a:ea typeface="Batang" pitchFamily="18" charset="-127"/>
              </a:rPr>
              <a:t>ortified food supplement for   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     complementary feeding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3  Supplementation for pregnant and lactating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     mothers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4  Specific food fortification for disease prevention for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     areas with high prevalence            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000" smtClean="0">
                <a:ea typeface="Batang" pitchFamily="18" charset="-127"/>
              </a:rPr>
              <a:t>  </a:t>
            </a:r>
            <a:r>
              <a:rPr lang="en-US" altLang="zh-CN" sz="2800" b="1" smtClean="0">
                <a:solidFill>
                  <a:srgbClr val="FF0000"/>
                </a:solidFill>
                <a:ea typeface="Batang" pitchFamily="18" charset="-127"/>
              </a:rPr>
              <a:t>• Priority nutrients</a:t>
            </a:r>
            <a:r>
              <a:rPr lang="en-US" altLang="zh-CN" sz="2400" smtClean="0">
                <a:ea typeface="Batang" pitchFamily="18" charset="-127"/>
              </a:rPr>
              <a:t> -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        Most common deficiency – Iron, iodine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        With serious consequence – Folic acid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000" b="1" smtClean="0">
                <a:solidFill>
                  <a:srgbClr val="FF0000"/>
                </a:solidFill>
                <a:ea typeface="Batang" pitchFamily="18" charset="-127"/>
              </a:rPr>
              <a:t>  •  </a:t>
            </a:r>
            <a:r>
              <a:rPr lang="en-US" altLang="zh-CN" sz="2400" b="1" smtClean="0">
                <a:solidFill>
                  <a:srgbClr val="FF0000"/>
                </a:solidFill>
                <a:ea typeface="Batang" pitchFamily="18" charset="-127"/>
              </a:rPr>
              <a:t>Vehicles</a:t>
            </a:r>
            <a:r>
              <a:rPr lang="en-US" altLang="zh-CN" sz="2400" smtClean="0">
                <a:ea typeface="Batang" pitchFamily="18" charset="-127"/>
              </a:rPr>
              <a:t> – salt, soy sauce, soy-based food, flour,  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smtClean="0">
                <a:ea typeface="Batang" pitchFamily="18" charset="-127"/>
              </a:rPr>
              <a:t>              rice,vegetable oil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58775" y="188913"/>
            <a:ext cx="8785225" cy="6264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b="1" smtClean="0">
                <a:solidFill>
                  <a:schemeClr val="tx2"/>
                </a:solidFill>
              </a:rPr>
              <a:t>(2) Framework of food fortification program</a:t>
            </a:r>
            <a:r>
              <a:rPr lang="en-US" altLang="zh-CN" sz="2800" b="1" smtClean="0">
                <a:solidFill>
                  <a:schemeClr val="tx2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/>
              <a:t>     </a:t>
            </a:r>
            <a:r>
              <a:rPr lang="en-US" altLang="zh-CN" sz="2800" smtClean="0">
                <a:ea typeface="Batang" pitchFamily="18" charset="-127"/>
              </a:rPr>
              <a:t>• Staple food/condiments for general population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• Fortification for complementary feeding 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• Supplementation for pregnant women and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   young children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 smtClean="0">
              <a:ea typeface="Batang" pitchFamily="18" charset="-127"/>
            </a:endParaRP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b="1" smtClean="0">
                <a:solidFill>
                  <a:schemeClr val="tx2"/>
                </a:solidFill>
                <a:ea typeface="Batang" pitchFamily="18" charset="-127"/>
              </a:rPr>
              <a:t> (3)</a:t>
            </a:r>
            <a:r>
              <a:rPr lang="en-US" altLang="zh-CN" b="1" smtClean="0">
                <a:solidFill>
                  <a:schemeClr val="tx2"/>
                </a:solidFill>
                <a:ea typeface="Batang" pitchFamily="18" charset="-127"/>
              </a:rPr>
              <a:t> Fortified foods as tools for public health 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b="1" smtClean="0">
                <a:solidFill>
                  <a:schemeClr val="tx2"/>
                </a:solidFill>
                <a:ea typeface="Batang" pitchFamily="18" charset="-127"/>
              </a:rPr>
              <a:t>      goal must be: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• </a:t>
            </a:r>
            <a:r>
              <a:rPr lang="en-US" altLang="zh-CN" sz="2800" smtClean="0">
                <a:solidFill>
                  <a:srgbClr val="FF0000"/>
                </a:solidFill>
                <a:ea typeface="Batang" pitchFamily="18" charset="-127"/>
              </a:rPr>
              <a:t>Available in rural market</a:t>
            </a:r>
            <a:r>
              <a:rPr lang="en-US" altLang="zh-CN" sz="2800" smtClean="0">
                <a:ea typeface="Batang" pitchFamily="18" charset="-127"/>
              </a:rPr>
              <a:t> – production, marketing, 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     to meet the consumer demand.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• </a:t>
            </a:r>
            <a:r>
              <a:rPr lang="en-US" altLang="zh-CN" sz="2800" smtClean="0">
                <a:solidFill>
                  <a:srgbClr val="FF0000"/>
                </a:solidFill>
                <a:ea typeface="Batang" pitchFamily="18" charset="-127"/>
              </a:rPr>
              <a:t>Accessible to rural households</a:t>
            </a:r>
            <a:r>
              <a:rPr lang="en-US" altLang="zh-CN" sz="2800" smtClean="0">
                <a:ea typeface="Batang" pitchFamily="18" charset="-127"/>
              </a:rPr>
              <a:t> – distribution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    mechanism. expansion of distribution network.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• </a:t>
            </a:r>
            <a:r>
              <a:rPr lang="en-US" altLang="zh-CN" sz="2800" smtClean="0">
                <a:solidFill>
                  <a:srgbClr val="FF0000"/>
                </a:solidFill>
                <a:ea typeface="Batang" pitchFamily="18" charset="-127"/>
              </a:rPr>
              <a:t>Acceptable to consumer</a:t>
            </a:r>
            <a:r>
              <a:rPr lang="en-US" altLang="zh-CN" sz="2800" smtClean="0">
                <a:ea typeface="Batang" pitchFamily="18" charset="-127"/>
              </a:rPr>
              <a:t>    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• </a:t>
            </a:r>
            <a:r>
              <a:rPr lang="en-US" altLang="zh-CN" sz="2800" smtClean="0">
                <a:solidFill>
                  <a:srgbClr val="FF0000"/>
                </a:solidFill>
                <a:ea typeface="Batang" pitchFamily="18" charset="-127"/>
              </a:rPr>
              <a:t>Affordable by general rural families</a:t>
            </a:r>
            <a:r>
              <a:rPr lang="en-US" altLang="zh-CN" sz="2800" smtClean="0">
                <a:ea typeface="Batang" pitchFamily="18" charset="-127"/>
              </a:rPr>
              <a:t> – cost,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smtClean="0">
                <a:ea typeface="Batang" pitchFamily="18" charset="-127"/>
              </a:rPr>
              <a:t>         packaging, price. 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 smtClean="0">
              <a:ea typeface="Batang" pitchFamily="18" charset="-127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800" smtClean="0">
                <a:ea typeface="Batang" pitchFamily="18" charset="-127"/>
              </a:rPr>
              <a:t>  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800" smtClean="0">
                <a:ea typeface="Batang" pitchFamily="18" charset="-127"/>
              </a:rPr>
              <a:t>  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900" smtClean="0">
                <a:ea typeface="Batang" pitchFamily="18" charset="-127"/>
              </a:rPr>
              <a:t>    </a:t>
            </a:r>
            <a:endParaRPr lang="en-US" altLang="zh-CN" sz="800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800" smtClean="0"/>
              <a:t>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50825" y="712788"/>
            <a:ext cx="864235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chemeClr val="tx2"/>
                </a:solidFill>
              </a:rPr>
              <a:t>In the past ten years, the nutrition status of Chinese population has been dramatically improved in terms of energy and protein adequacy and general dietary pattern. </a:t>
            </a:r>
          </a:p>
          <a:p>
            <a:endParaRPr lang="en-US" altLang="zh-CN" sz="3600" b="1">
              <a:solidFill>
                <a:schemeClr val="tx2"/>
              </a:solidFill>
            </a:endParaRPr>
          </a:p>
          <a:p>
            <a:r>
              <a:rPr lang="en-US" altLang="zh-CN" sz="3600" b="1">
                <a:solidFill>
                  <a:schemeClr val="tx2"/>
                </a:solidFill>
              </a:rPr>
              <a:t>But micronutrient deficiency is still a public health issue to be addressed, because of the plant food –dominant diet.</a:t>
            </a:r>
            <a:r>
              <a:rPr lang="en-US" altLang="zh-CN" sz="180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50825" y="476250"/>
            <a:ext cx="8642350" cy="6048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zh-CN" sz="2400" b="1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zh-CN" sz="2400" b="1" smtClean="0">
                <a:solidFill>
                  <a:schemeClr val="tx2"/>
                </a:solidFill>
              </a:rPr>
              <a:t> </a:t>
            </a:r>
            <a:r>
              <a:rPr lang="en-US" altLang="zh-CN" sz="2800" b="1" smtClean="0">
                <a:solidFill>
                  <a:schemeClr val="tx2"/>
                </a:solidFill>
              </a:rPr>
              <a:t>(4) Environment for sustainable food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chemeClr val="tx2"/>
                </a:solidFill>
              </a:rPr>
              <a:t>       fortification program</a:t>
            </a:r>
            <a:r>
              <a:rPr lang="en-US" altLang="zh-CN" b="1" smtClean="0">
                <a:solidFill>
                  <a:schemeClr val="tx2"/>
                </a:solidFill>
              </a:rPr>
              <a:t>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>
                <a:ea typeface="Batang" pitchFamily="18" charset="-127"/>
              </a:rPr>
              <a:t>    •</a:t>
            </a:r>
            <a:r>
              <a:rPr lang="en-US" altLang="zh-CN" sz="2800" smtClean="0"/>
              <a:t> Integrated social marketing and public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/>
              <a:t>          education-Ensure supply and enhance 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/>
              <a:t>          demand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>
                <a:ea typeface="Batang" pitchFamily="18" charset="-127"/>
              </a:rPr>
              <a:t>    • Policy and legislation encouragement --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>
                <a:ea typeface="Batang" pitchFamily="18" charset="-127"/>
              </a:rPr>
              <a:t>          Incentives and food quality and safety 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>
                <a:ea typeface="Batang" pitchFamily="18" charset="-127"/>
              </a:rPr>
              <a:t>          assurance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>
                <a:ea typeface="Batang" pitchFamily="18" charset="-127"/>
              </a:rPr>
              <a:t>    • Social responsibility of industry (manufacturer,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>
                <a:ea typeface="Batang" pitchFamily="18" charset="-127"/>
              </a:rPr>
              <a:t>          retailers, super markets, village shops…….). 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>
                <a:ea typeface="Batang" pitchFamily="18" charset="-127"/>
              </a:rPr>
              <a:t>    • Public-private partnership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5"/>
          <p:cNvSpPr>
            <a:spLocks noChangeArrowheads="1"/>
          </p:cNvSpPr>
          <p:nvPr/>
        </p:nvSpPr>
        <p:spPr bwMode="auto">
          <a:xfrm>
            <a:off x="5410200" y="609600"/>
            <a:ext cx="1905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24"/>
          <p:cNvSpPr>
            <a:spLocks noChangeArrowheads="1"/>
          </p:cNvSpPr>
          <p:nvPr/>
        </p:nvSpPr>
        <p:spPr bwMode="auto">
          <a:xfrm>
            <a:off x="457200" y="4724400"/>
            <a:ext cx="2057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23"/>
          <p:cNvSpPr>
            <a:spLocks noChangeArrowheads="1"/>
          </p:cNvSpPr>
          <p:nvPr/>
        </p:nvSpPr>
        <p:spPr bwMode="auto">
          <a:xfrm>
            <a:off x="6934200" y="4648200"/>
            <a:ext cx="1905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2"/>
          <p:cNvSpPr>
            <a:spLocks noChangeArrowheads="1"/>
          </p:cNvSpPr>
          <p:nvPr/>
        </p:nvSpPr>
        <p:spPr bwMode="auto">
          <a:xfrm>
            <a:off x="3657600" y="30480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12725" y="225425"/>
            <a:ext cx="641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endParaRPr kumimoji="1" lang="en-US" altLang="zh-CN" sz="2000"/>
          </a:p>
          <a:p>
            <a:pPr marL="457200" indent="-457200"/>
            <a:endParaRPr kumimoji="1" lang="en-US" altLang="zh-CN" sz="2000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152400" y="192088"/>
            <a:ext cx="89916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kumimoji="1" lang="en-US" altLang="zh-CN" sz="2000"/>
              <a:t> </a:t>
            </a:r>
            <a:endParaRPr kumimoji="1" lang="en-US" altLang="zh-CN" sz="2000">
              <a:solidFill>
                <a:srgbClr val="FF33CC"/>
              </a:solidFill>
              <a:latin typeface="Arial Black" pitchFamily="34" charset="0"/>
            </a:endParaRPr>
          </a:p>
          <a:p>
            <a:pPr marL="457200" indent="-457200" algn="ctr">
              <a:buFontTx/>
              <a:buChar char="•"/>
            </a:pPr>
            <a:endParaRPr kumimoji="1" lang="en-US" altLang="zh-CN" sz="2000">
              <a:solidFill>
                <a:srgbClr val="FF33CC"/>
              </a:solidFill>
              <a:latin typeface="Arial Black" pitchFamily="34" charset="0"/>
            </a:endParaRPr>
          </a:p>
          <a:p>
            <a:pPr marL="457200" indent="-457200"/>
            <a:r>
              <a:rPr kumimoji="1" lang="en-US" altLang="zh-CN" sz="2000">
                <a:solidFill>
                  <a:srgbClr val="FF33CC"/>
                </a:solidFill>
                <a:latin typeface="Arial Black" pitchFamily="34" charset="0"/>
              </a:rPr>
              <a:t>                                                             </a:t>
            </a:r>
          </a:p>
          <a:p>
            <a:pPr marL="457200" indent="-457200"/>
            <a:r>
              <a:rPr kumimoji="1" lang="en-US" altLang="zh-CN" sz="2000">
                <a:solidFill>
                  <a:srgbClr val="FF33CC"/>
                </a:solidFill>
              </a:rPr>
              <a:t>                                              </a:t>
            </a:r>
            <a:r>
              <a:rPr kumimoji="1" lang="en-US" altLang="zh-CN" sz="2000"/>
              <a:t> </a:t>
            </a:r>
            <a:r>
              <a:rPr kumimoji="1" lang="en-US" altLang="zh-CN" sz="2400" b="1"/>
              <a:t>Government</a:t>
            </a:r>
          </a:p>
          <a:p>
            <a:pPr marL="457200" indent="-457200"/>
            <a:r>
              <a:rPr kumimoji="1" lang="en-US" altLang="zh-CN" sz="2000">
                <a:solidFill>
                  <a:srgbClr val="FF33CC"/>
                </a:solidFill>
              </a:rPr>
              <a:t>                                              </a:t>
            </a:r>
          </a:p>
          <a:p>
            <a:pPr marL="457200" indent="-457200"/>
            <a:r>
              <a:rPr kumimoji="1" lang="en-US" altLang="zh-CN" sz="2000">
                <a:solidFill>
                  <a:schemeClr val="accent2"/>
                </a:solidFill>
                <a:sym typeface="Wingdings" pitchFamily="2" charset="2"/>
              </a:rPr>
              <a:t></a:t>
            </a:r>
            <a:r>
              <a:rPr kumimoji="1" lang="en-US" altLang="zh-CN" sz="2000">
                <a:solidFill>
                  <a:schemeClr val="accent2"/>
                </a:solidFill>
              </a:rPr>
              <a:t> Science for policy-</a:t>
            </a:r>
            <a:r>
              <a:rPr kumimoji="1" lang="en-US" altLang="zh-CN" sz="2000">
                <a:solidFill>
                  <a:srgbClr val="FF33CC"/>
                </a:solidFill>
              </a:rPr>
              <a:t>                                                </a:t>
            </a:r>
            <a:r>
              <a:rPr kumimoji="1" lang="en-US" altLang="zh-CN" sz="2000">
                <a:solidFill>
                  <a:srgbClr val="FF0000"/>
                </a:solidFill>
                <a:sym typeface="Wingdings" pitchFamily="2" charset="2"/>
              </a:rPr>
              <a:t></a:t>
            </a:r>
            <a:r>
              <a:rPr kumimoji="1" lang="en-US" altLang="zh-CN" sz="2000">
                <a:solidFill>
                  <a:srgbClr val="FF0000"/>
                </a:solidFill>
              </a:rPr>
              <a:t> Legislation &amp; standards</a:t>
            </a:r>
            <a:r>
              <a:rPr kumimoji="1" lang="en-US" altLang="zh-CN" sz="2000">
                <a:solidFill>
                  <a:srgbClr val="FF33CC"/>
                </a:solidFill>
              </a:rPr>
              <a:t>                                                                                    </a:t>
            </a:r>
          </a:p>
          <a:p>
            <a:pPr marL="457200" indent="-457200"/>
            <a:r>
              <a:rPr kumimoji="1" lang="en-US" altLang="zh-CN" sz="2000">
                <a:solidFill>
                  <a:srgbClr val="FF33CC"/>
                </a:solidFill>
              </a:rPr>
              <a:t>         </a:t>
            </a:r>
            <a:r>
              <a:rPr kumimoji="1" lang="en-US" altLang="zh-CN" sz="2000">
                <a:solidFill>
                  <a:schemeClr val="accent2"/>
                </a:solidFill>
              </a:rPr>
              <a:t>making</a:t>
            </a:r>
            <a:r>
              <a:rPr kumimoji="1" lang="en-US" altLang="zh-CN" sz="2000">
                <a:solidFill>
                  <a:srgbClr val="FF33CC"/>
                </a:solidFill>
              </a:rPr>
              <a:t>                                       </a:t>
            </a:r>
            <a:r>
              <a:rPr kumimoji="1" lang="en-US" altLang="zh-CN" sz="2000">
                <a:solidFill>
                  <a:srgbClr val="FF0000"/>
                </a:solidFill>
              </a:rPr>
              <a:t>Education</a:t>
            </a:r>
            <a:r>
              <a:rPr kumimoji="1" lang="en-US" altLang="zh-CN" sz="2000">
                <a:solidFill>
                  <a:srgbClr val="FF33CC"/>
                </a:solidFill>
              </a:rPr>
              <a:t>           </a:t>
            </a:r>
            <a:r>
              <a:rPr kumimoji="1" lang="en-US" altLang="zh-CN" sz="2000">
                <a:solidFill>
                  <a:srgbClr val="FF0000"/>
                </a:solidFill>
                <a:sym typeface="Wingdings" pitchFamily="2" charset="2"/>
              </a:rPr>
              <a:t></a:t>
            </a:r>
            <a:r>
              <a:rPr kumimoji="1" lang="en-US" altLang="zh-CN" sz="2000">
                <a:solidFill>
                  <a:srgbClr val="FF0000"/>
                </a:solidFill>
              </a:rPr>
              <a:t> Incentives for</a:t>
            </a:r>
          </a:p>
          <a:p>
            <a:pPr marL="457200" indent="-457200"/>
            <a:r>
              <a:rPr kumimoji="1" lang="en-US" altLang="zh-CN" sz="2000">
                <a:solidFill>
                  <a:srgbClr val="FF33CC"/>
                </a:solidFill>
              </a:rPr>
              <a:t>   </a:t>
            </a:r>
            <a:r>
              <a:rPr kumimoji="1" lang="en-US" altLang="zh-CN" sz="2000">
                <a:solidFill>
                  <a:schemeClr val="accent2"/>
                </a:solidFill>
                <a:sym typeface="Wingdings" pitchFamily="2" charset="2"/>
              </a:rPr>
              <a:t></a:t>
            </a:r>
            <a:r>
              <a:rPr kumimoji="1" lang="en-US" altLang="zh-CN" sz="2000">
                <a:solidFill>
                  <a:schemeClr val="accent2"/>
                </a:solidFill>
              </a:rPr>
              <a:t> Information</a:t>
            </a:r>
            <a:r>
              <a:rPr kumimoji="1" lang="en-US" altLang="zh-CN" sz="2000">
                <a:solidFill>
                  <a:srgbClr val="FF33CC"/>
                </a:solidFill>
              </a:rPr>
              <a:t>                                  </a:t>
            </a:r>
            <a:r>
              <a:rPr kumimoji="1" lang="en-US" altLang="zh-CN" sz="2000">
                <a:solidFill>
                  <a:srgbClr val="FF0000"/>
                </a:solidFill>
              </a:rPr>
              <a:t>Community mob.</a:t>
            </a:r>
            <a:r>
              <a:rPr kumimoji="1" lang="en-US" altLang="zh-CN" sz="2000">
                <a:solidFill>
                  <a:srgbClr val="FF33CC"/>
                </a:solidFill>
              </a:rPr>
              <a:t>      </a:t>
            </a:r>
            <a:r>
              <a:rPr kumimoji="1" lang="en-US" altLang="zh-CN" sz="2000">
                <a:solidFill>
                  <a:srgbClr val="FF0000"/>
                </a:solidFill>
              </a:rPr>
              <a:t>products</a:t>
            </a:r>
          </a:p>
          <a:p>
            <a:pPr marL="457200" indent="-457200"/>
            <a:r>
              <a:rPr kumimoji="1" lang="en-US" altLang="zh-CN" sz="200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kumimoji="1" lang="en-US" altLang="zh-CN" sz="2000">
                <a:solidFill>
                  <a:srgbClr val="FF33CC"/>
                </a:solidFill>
              </a:rPr>
              <a:t>                             </a:t>
            </a:r>
            <a:r>
              <a:rPr kumimoji="1" lang="en-US" altLang="zh-CN" sz="2000">
                <a:solidFill>
                  <a:srgbClr val="FFFF00"/>
                </a:solidFill>
                <a:latin typeface="Arial Black" pitchFamily="34" charset="0"/>
              </a:rPr>
              <a:t> </a:t>
            </a:r>
          </a:p>
          <a:p>
            <a:pPr marL="457200" indent="-457200"/>
            <a:r>
              <a:rPr kumimoji="1" lang="en-US" altLang="zh-CN" sz="2000">
                <a:solidFill>
                  <a:srgbClr val="FFFF00"/>
                </a:solidFill>
                <a:latin typeface="Arial Black" pitchFamily="34" charset="0"/>
              </a:rPr>
              <a:t>                        </a:t>
            </a:r>
            <a:r>
              <a:rPr kumimoji="1" lang="en-US" altLang="zh-CN" sz="2000">
                <a:solidFill>
                  <a:srgbClr val="FF0000"/>
                </a:solidFill>
                <a:sym typeface="Wingdings" pitchFamily="2" charset="2"/>
              </a:rPr>
              <a:t></a:t>
            </a:r>
            <a:r>
              <a:rPr kumimoji="1" lang="en-US" altLang="zh-CN" sz="200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kumimoji="1" lang="en-US" altLang="zh-CN" sz="2000">
                <a:solidFill>
                  <a:srgbClr val="FF0000"/>
                </a:solidFill>
              </a:rPr>
              <a:t>Funding</a:t>
            </a:r>
            <a:r>
              <a:rPr kumimoji="1" lang="en-US" altLang="zh-CN" sz="2000">
                <a:solidFill>
                  <a:srgbClr val="FF33CC"/>
                </a:solidFill>
              </a:rPr>
              <a:t> </a:t>
            </a:r>
            <a:r>
              <a:rPr kumimoji="1" lang="en-US" altLang="zh-CN" sz="2000">
                <a:solidFill>
                  <a:srgbClr val="FFFF00"/>
                </a:solidFill>
                <a:latin typeface="Arial Black" pitchFamily="34" charset="0"/>
              </a:rPr>
              <a:t>   </a:t>
            </a:r>
            <a:r>
              <a:rPr kumimoji="1" lang="en-US" altLang="zh-CN" sz="2000" b="1"/>
              <a:t>Consumers</a:t>
            </a:r>
            <a:endParaRPr kumimoji="1" lang="en-US" altLang="zh-CN" sz="2000">
              <a:solidFill>
                <a:srgbClr val="FFFF00"/>
              </a:solidFill>
              <a:latin typeface="Arial Black" pitchFamily="34" charset="0"/>
            </a:endParaRPr>
          </a:p>
          <a:p>
            <a:pPr marL="457200" indent="-457200"/>
            <a:r>
              <a:rPr kumimoji="1" lang="en-US" altLang="zh-CN" sz="2000">
                <a:solidFill>
                  <a:srgbClr val="FFFF00"/>
                </a:solidFill>
                <a:latin typeface="Arial Black" pitchFamily="34" charset="0"/>
              </a:rPr>
              <a:t>                                                            </a:t>
            </a:r>
            <a:r>
              <a:rPr kumimoji="1" lang="en-US" altLang="zh-CN" sz="2000">
                <a:solidFill>
                  <a:schemeClr val="tx2"/>
                </a:solidFill>
                <a:sym typeface="Wingdings" pitchFamily="2" charset="2"/>
              </a:rPr>
              <a:t></a:t>
            </a:r>
            <a:r>
              <a:rPr kumimoji="1" lang="en-US" altLang="zh-CN" sz="2000">
                <a:solidFill>
                  <a:schemeClr val="tx2"/>
                </a:solidFill>
              </a:rPr>
              <a:t> Good Products</a:t>
            </a:r>
            <a:endParaRPr kumimoji="1" lang="en-US" altLang="zh-CN" sz="2000">
              <a:solidFill>
                <a:srgbClr val="FF33CC"/>
              </a:solidFill>
              <a:latin typeface="Arial Black" pitchFamily="34" charset="0"/>
            </a:endParaRPr>
          </a:p>
          <a:p>
            <a:pPr marL="457200" indent="-457200"/>
            <a:r>
              <a:rPr kumimoji="1" lang="en-US" altLang="zh-CN" sz="2000">
                <a:solidFill>
                  <a:srgbClr val="FFFF00"/>
                </a:solidFill>
              </a:rPr>
              <a:t>                                         </a:t>
            </a:r>
            <a:r>
              <a:rPr kumimoji="1" lang="en-US" altLang="zh-CN" sz="2000">
                <a:solidFill>
                  <a:schemeClr val="accent2"/>
                </a:solidFill>
                <a:sym typeface="Wingdings" pitchFamily="2" charset="2"/>
              </a:rPr>
              <a:t></a:t>
            </a:r>
            <a:r>
              <a:rPr kumimoji="1" lang="en-US" altLang="zh-CN" sz="2000">
                <a:solidFill>
                  <a:schemeClr val="accent2"/>
                </a:solidFill>
              </a:rPr>
              <a:t> Education           </a:t>
            </a:r>
            <a:r>
              <a:rPr kumimoji="1" lang="en-US" altLang="zh-CN" sz="2000">
                <a:solidFill>
                  <a:schemeClr val="tx2"/>
                </a:solidFill>
                <a:sym typeface="Wingdings" pitchFamily="2" charset="2"/>
              </a:rPr>
              <a:t> Social marketing</a:t>
            </a:r>
            <a:endParaRPr kumimoji="1" lang="en-US" altLang="zh-CN" sz="2000">
              <a:solidFill>
                <a:srgbClr val="FFFF00"/>
              </a:solidFill>
            </a:endParaRPr>
          </a:p>
          <a:p>
            <a:pPr marL="457200" indent="-457200">
              <a:lnSpc>
                <a:spcPct val="80000"/>
              </a:lnSpc>
            </a:pPr>
            <a:r>
              <a:rPr kumimoji="1" lang="en-US" altLang="zh-CN" sz="2400" b="1"/>
              <a:t>                                         </a:t>
            </a:r>
            <a:endParaRPr kumimoji="1" lang="en-US" altLang="zh-CN" sz="2400" b="1">
              <a:solidFill>
                <a:srgbClr val="FF33CC"/>
              </a:solidFill>
            </a:endParaRPr>
          </a:p>
          <a:p>
            <a:pPr marL="457200" indent="-457200"/>
            <a:r>
              <a:rPr kumimoji="1" lang="en-US" altLang="zh-CN" sz="2400" b="1"/>
              <a:t>Professional societies    </a:t>
            </a:r>
            <a:r>
              <a:rPr kumimoji="1" lang="en-US" altLang="zh-CN" sz="2000">
                <a:solidFill>
                  <a:schemeClr val="accent2"/>
                </a:solidFill>
              </a:rPr>
              <a:t>Research,</a:t>
            </a:r>
            <a:r>
              <a:rPr kumimoji="1" lang="en-US" altLang="zh-CN" sz="2400" b="1">
                <a:solidFill>
                  <a:schemeClr val="accent2"/>
                </a:solidFill>
              </a:rPr>
              <a:t>  </a:t>
            </a:r>
            <a:r>
              <a:rPr kumimoji="1" lang="en-US" altLang="zh-CN" sz="2000">
                <a:solidFill>
                  <a:schemeClr val="accent2"/>
                </a:solidFill>
              </a:rPr>
              <a:t>Information</a:t>
            </a:r>
            <a:r>
              <a:rPr kumimoji="1" lang="en-US" altLang="zh-CN" sz="2400" b="1"/>
              <a:t>         Industry</a:t>
            </a:r>
            <a:endParaRPr kumimoji="1" lang="en-US" altLang="zh-CN" sz="2000">
              <a:solidFill>
                <a:srgbClr val="FFFF00"/>
              </a:solidFill>
              <a:latin typeface="Arial Black" pitchFamily="34" charset="0"/>
            </a:endParaRPr>
          </a:p>
          <a:p>
            <a:pPr marL="457200" indent="-457200"/>
            <a:r>
              <a:rPr kumimoji="1" lang="en-US" altLang="zh-CN" sz="2000">
                <a:solidFill>
                  <a:srgbClr val="FF33CC"/>
                </a:solidFill>
              </a:rPr>
              <a:t>                                                   </a:t>
            </a:r>
            <a:r>
              <a:rPr kumimoji="1" lang="en-US" altLang="zh-CN" sz="2000">
                <a:solidFill>
                  <a:schemeClr val="accent2"/>
                </a:solidFill>
                <a:sym typeface="Wingdings" pitchFamily="2" charset="2"/>
              </a:rPr>
              <a:t>assist</a:t>
            </a:r>
            <a:r>
              <a:rPr kumimoji="1" lang="en-US" altLang="zh-CN" sz="2400" b="1">
                <a:solidFill>
                  <a:schemeClr val="accent2"/>
                </a:solidFill>
              </a:rPr>
              <a:t> </a:t>
            </a:r>
            <a:r>
              <a:rPr kumimoji="1" lang="en-US" altLang="zh-CN" sz="2000">
                <a:solidFill>
                  <a:schemeClr val="accent2"/>
                </a:solidFill>
              </a:rPr>
              <a:t>Social marketing</a:t>
            </a:r>
          </a:p>
        </p:txBody>
      </p:sp>
      <p:sp>
        <p:nvSpPr>
          <p:cNvPr id="27656" name="Line 5"/>
          <p:cNvSpPr>
            <a:spLocks noChangeShapeType="1"/>
          </p:cNvSpPr>
          <p:nvPr/>
        </p:nvSpPr>
        <p:spPr bwMode="auto">
          <a:xfrm>
            <a:off x="5715000" y="1676400"/>
            <a:ext cx="2286000" cy="2286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7" name="Line 6"/>
          <p:cNvSpPr>
            <a:spLocks noChangeShapeType="1"/>
          </p:cNvSpPr>
          <p:nvPr/>
        </p:nvSpPr>
        <p:spPr bwMode="auto">
          <a:xfrm flipV="1">
            <a:off x="838200" y="1524000"/>
            <a:ext cx="2514600" cy="2514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8" name="Line 7"/>
          <p:cNvSpPr>
            <a:spLocks noChangeShapeType="1"/>
          </p:cNvSpPr>
          <p:nvPr/>
        </p:nvSpPr>
        <p:spPr bwMode="auto">
          <a:xfrm flipH="1">
            <a:off x="1219200" y="1752600"/>
            <a:ext cx="2438400" cy="2438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9" name="Line 8"/>
          <p:cNvSpPr>
            <a:spLocks noChangeShapeType="1"/>
          </p:cNvSpPr>
          <p:nvPr/>
        </p:nvSpPr>
        <p:spPr bwMode="auto">
          <a:xfrm>
            <a:off x="3505200" y="4572000"/>
            <a:ext cx="3657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0" name="Line 9"/>
          <p:cNvSpPr>
            <a:spLocks noChangeShapeType="1"/>
          </p:cNvSpPr>
          <p:nvPr/>
        </p:nvSpPr>
        <p:spPr bwMode="auto">
          <a:xfrm flipV="1">
            <a:off x="2209800" y="3352800"/>
            <a:ext cx="1524000" cy="87947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1" name="Line 10"/>
          <p:cNvSpPr>
            <a:spLocks noChangeShapeType="1"/>
          </p:cNvSpPr>
          <p:nvPr/>
        </p:nvSpPr>
        <p:spPr bwMode="auto">
          <a:xfrm>
            <a:off x="4419600" y="15240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2" name="Line 11"/>
          <p:cNvSpPr>
            <a:spLocks noChangeShapeType="1"/>
          </p:cNvSpPr>
          <p:nvPr/>
        </p:nvSpPr>
        <p:spPr bwMode="auto">
          <a:xfrm>
            <a:off x="3124200" y="5105400"/>
            <a:ext cx="3810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3" name="Line 12"/>
          <p:cNvSpPr>
            <a:spLocks noChangeShapeType="1"/>
          </p:cNvSpPr>
          <p:nvPr/>
        </p:nvSpPr>
        <p:spPr bwMode="auto">
          <a:xfrm flipV="1">
            <a:off x="7772400" y="4724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4" name="Line 13"/>
          <p:cNvSpPr>
            <a:spLocks noChangeShapeType="1"/>
          </p:cNvSpPr>
          <p:nvPr/>
        </p:nvSpPr>
        <p:spPr bwMode="auto">
          <a:xfrm flipV="1">
            <a:off x="3124200" y="4724400"/>
            <a:ext cx="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5" name="Rectangle 14"/>
          <p:cNvSpPr>
            <a:spLocks noChangeArrowheads="1"/>
          </p:cNvSpPr>
          <p:nvPr/>
        </p:nvSpPr>
        <p:spPr bwMode="auto">
          <a:xfrm>
            <a:off x="3946525" y="5105400"/>
            <a:ext cx="2759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zh-CN" sz="2000">
                <a:solidFill>
                  <a:schemeClr val="tx2"/>
                </a:solidFill>
              </a:rPr>
              <a:t>Funding </a:t>
            </a:r>
          </a:p>
          <a:p>
            <a:pPr>
              <a:buFont typeface="Wingdings" pitchFamily="2" charset="2"/>
              <a:buChar char="u"/>
            </a:pPr>
            <a:r>
              <a:rPr kumimoji="1" lang="en-US" altLang="zh-CN" sz="2000">
                <a:solidFill>
                  <a:schemeClr val="tx2"/>
                </a:solidFill>
              </a:rPr>
              <a:t> Collaboration   </a:t>
            </a:r>
          </a:p>
        </p:txBody>
      </p:sp>
      <p:sp>
        <p:nvSpPr>
          <p:cNvPr id="27666" name="Line 15"/>
          <p:cNvSpPr>
            <a:spLocks noChangeShapeType="1"/>
          </p:cNvSpPr>
          <p:nvPr/>
        </p:nvSpPr>
        <p:spPr bwMode="auto">
          <a:xfrm flipH="1">
            <a:off x="5257800" y="3200400"/>
            <a:ext cx="12954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7" name="Line 16"/>
          <p:cNvSpPr>
            <a:spLocks noChangeShapeType="1"/>
          </p:cNvSpPr>
          <p:nvPr/>
        </p:nvSpPr>
        <p:spPr bwMode="auto">
          <a:xfrm>
            <a:off x="6553200" y="3200400"/>
            <a:ext cx="1219200" cy="114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8" name="Text Box 17"/>
          <p:cNvSpPr txBox="1">
            <a:spLocks noChangeArrowheads="1"/>
          </p:cNvSpPr>
          <p:nvPr/>
        </p:nvSpPr>
        <p:spPr bwMode="auto">
          <a:xfrm>
            <a:off x="6934200" y="4684713"/>
            <a:ext cx="2209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1400" b="1">
                <a:solidFill>
                  <a:schemeClr val="tx2"/>
                </a:solidFill>
              </a:rPr>
              <a:t>Product development </a:t>
            </a:r>
          </a:p>
          <a:p>
            <a:r>
              <a:rPr kumimoji="1" lang="en-US" altLang="zh-CN" sz="1400" b="1">
                <a:solidFill>
                  <a:schemeClr val="tx2"/>
                </a:solidFill>
              </a:rPr>
              <a:t>  reform/innovation</a:t>
            </a:r>
          </a:p>
          <a:p>
            <a:r>
              <a:rPr kumimoji="1" lang="en-US" altLang="zh-CN" sz="1400" b="1">
                <a:solidFill>
                  <a:schemeClr val="tx2"/>
                </a:solidFill>
              </a:rPr>
              <a:t>Pricing strategy</a:t>
            </a:r>
          </a:p>
          <a:p>
            <a:r>
              <a:rPr kumimoji="1" lang="en-US" altLang="zh-CN" sz="1400" b="1">
                <a:solidFill>
                  <a:schemeClr val="tx2"/>
                </a:solidFill>
              </a:rPr>
              <a:t>Distribution network</a:t>
            </a:r>
          </a:p>
          <a:p>
            <a:endParaRPr kumimoji="1" lang="en-US" altLang="zh-CN" sz="1400" b="1">
              <a:solidFill>
                <a:srgbClr val="FFFF00"/>
              </a:solidFill>
            </a:endParaRPr>
          </a:p>
        </p:txBody>
      </p:sp>
      <p:sp>
        <p:nvSpPr>
          <p:cNvPr id="27669" name="Text Box 18"/>
          <p:cNvSpPr txBox="1">
            <a:spLocks noChangeArrowheads="1"/>
          </p:cNvSpPr>
          <p:nvPr/>
        </p:nvSpPr>
        <p:spPr bwMode="auto">
          <a:xfrm>
            <a:off x="5410200" y="620713"/>
            <a:ext cx="21336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1400" b="1">
                <a:solidFill>
                  <a:srgbClr val="FF0000"/>
                </a:solidFill>
              </a:rPr>
              <a:t>Policy making</a:t>
            </a:r>
          </a:p>
          <a:p>
            <a:r>
              <a:rPr kumimoji="1" lang="en-US" altLang="zh-CN" sz="1400" b="1">
                <a:solidFill>
                  <a:srgbClr val="FF0000"/>
                </a:solidFill>
              </a:rPr>
              <a:t>Advocacy/community </a:t>
            </a:r>
          </a:p>
          <a:p>
            <a:r>
              <a:rPr kumimoji="1" lang="en-US" altLang="zh-CN" sz="1400" b="1">
                <a:solidFill>
                  <a:srgbClr val="FF0000"/>
                </a:solidFill>
              </a:rPr>
              <a:t> mobilization</a:t>
            </a:r>
          </a:p>
          <a:p>
            <a:r>
              <a:rPr kumimoji="1" lang="en-US" altLang="zh-CN" sz="1400" b="1">
                <a:solidFill>
                  <a:srgbClr val="FF0000"/>
                </a:solidFill>
              </a:rPr>
              <a:t>Sectoral coordination</a:t>
            </a:r>
          </a:p>
        </p:txBody>
      </p:sp>
      <p:sp>
        <p:nvSpPr>
          <p:cNvPr id="27670" name="Text Box 19"/>
          <p:cNvSpPr txBox="1">
            <a:spLocks noChangeArrowheads="1"/>
          </p:cNvSpPr>
          <p:nvPr/>
        </p:nvSpPr>
        <p:spPr bwMode="auto">
          <a:xfrm>
            <a:off x="381000" y="4800600"/>
            <a:ext cx="2286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1400" b="1">
                <a:solidFill>
                  <a:schemeClr val="accent2"/>
                </a:solidFill>
              </a:rPr>
              <a:t>Technical support</a:t>
            </a:r>
          </a:p>
          <a:p>
            <a:r>
              <a:rPr kumimoji="1" lang="en-US" altLang="zh-CN" sz="1400" b="1">
                <a:solidFill>
                  <a:schemeClr val="accent2"/>
                </a:solidFill>
              </a:rPr>
              <a:t>Monitoring &amp; evaluation</a:t>
            </a:r>
          </a:p>
          <a:p>
            <a:endParaRPr kumimoji="1" lang="en-US" altLang="zh-CN" sz="1400" b="1">
              <a:solidFill>
                <a:schemeClr val="accent2"/>
              </a:solidFill>
            </a:endParaRPr>
          </a:p>
          <a:p>
            <a:endParaRPr kumimoji="1" lang="en-US" altLang="zh-CN" sz="1400" b="1">
              <a:solidFill>
                <a:schemeClr val="accent2"/>
              </a:solidFill>
            </a:endParaRPr>
          </a:p>
        </p:txBody>
      </p:sp>
      <p:sp>
        <p:nvSpPr>
          <p:cNvPr id="27671" name="Line 21"/>
          <p:cNvSpPr>
            <a:spLocks noChangeShapeType="1"/>
          </p:cNvSpPr>
          <p:nvPr/>
        </p:nvSpPr>
        <p:spPr bwMode="auto">
          <a:xfrm>
            <a:off x="228600" y="5943600"/>
            <a:ext cx="86106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72" name="Text Box 22"/>
          <p:cNvSpPr txBox="1">
            <a:spLocks noChangeArrowheads="1"/>
          </p:cNvSpPr>
          <p:nvPr/>
        </p:nvSpPr>
        <p:spPr bwMode="auto">
          <a:xfrm>
            <a:off x="0" y="6092825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altLang="zh-CN" sz="2800">
                <a:solidFill>
                  <a:schemeClr val="tx2"/>
                </a:solidFill>
                <a:latin typeface="Arial Black" pitchFamily="34" charset="0"/>
              </a:rPr>
              <a:t>Public-Private Partnership</a:t>
            </a:r>
            <a:r>
              <a:rPr kumimoji="1" lang="en-US" altLang="zh-CN" sz="2400">
                <a:solidFill>
                  <a:srgbClr val="FF33CC"/>
                </a:solidFill>
                <a:latin typeface="Arial Black" pitchFamily="34" charset="0"/>
              </a:rPr>
              <a:t> for food fortification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179388" y="404813"/>
            <a:ext cx="8785225" cy="1295400"/>
          </a:xfrm>
        </p:spPr>
        <p:txBody>
          <a:bodyPr/>
          <a:lstStyle/>
          <a:p>
            <a:pPr eaLnBrk="1" hangingPunct="1"/>
            <a:r>
              <a:rPr lang="en-US" altLang="zh-CN" sz="4000" b="1" smtClean="0">
                <a:solidFill>
                  <a:schemeClr val="tx1"/>
                </a:solidFill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</a:rPr>
            </a:br>
            <a:r>
              <a:rPr lang="en-US" altLang="zh-CN" sz="4000" b="1" smtClean="0">
                <a:solidFill>
                  <a:schemeClr val="tx1"/>
                </a:solidFill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</a:rPr>
            </a:br>
            <a:r>
              <a:rPr lang="en-US" altLang="zh-CN" sz="4000" b="1" smtClean="0">
                <a:solidFill>
                  <a:schemeClr val="tx1"/>
                </a:solidFill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</a:rPr>
            </a:br>
            <a:r>
              <a:rPr lang="en-US" altLang="zh-CN" sz="4000" b="1" smtClean="0">
                <a:solidFill>
                  <a:schemeClr val="tx1"/>
                </a:solidFill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</a:rPr>
            </a:br>
            <a:r>
              <a:rPr lang="en-US" altLang="zh-CN" sz="4000" b="1" smtClean="0">
                <a:solidFill>
                  <a:schemeClr val="tx1"/>
                </a:solidFill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</a:rPr>
            </a:br>
            <a:r>
              <a:rPr lang="en-US" altLang="zh-CN" sz="4000" b="1" smtClean="0">
                <a:solidFill>
                  <a:schemeClr val="tx1"/>
                </a:solidFill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</a:rPr>
            </a:br>
            <a:r>
              <a:rPr lang="en-US" altLang="zh-CN" sz="4000" b="1" smtClean="0">
                <a:solidFill>
                  <a:schemeClr val="tx1"/>
                </a:solidFill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</a:rPr>
            </a:br>
            <a:r>
              <a:rPr lang="en-US" altLang="zh-CN" sz="4000" b="1" smtClean="0">
                <a:solidFill>
                  <a:schemeClr val="tx1"/>
                </a:solidFill>
              </a:rPr>
              <a:t/>
            </a:r>
            <a:br>
              <a:rPr lang="en-US" altLang="zh-CN" sz="4000" b="1" smtClean="0">
                <a:solidFill>
                  <a:schemeClr val="tx1"/>
                </a:solidFill>
              </a:rPr>
            </a:br>
            <a:r>
              <a:rPr lang="en-US" altLang="zh-CN" sz="4000" b="1" smtClean="0">
                <a:solidFill>
                  <a:srgbClr val="FF0000"/>
                </a:solidFill>
              </a:rPr>
              <a:t>Activities combating micronutrient deficiencies in China</a:t>
            </a:r>
            <a:r>
              <a:rPr lang="en-US" altLang="zh-CN" sz="4000" b="1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4000" b="1" smtClean="0"/>
              <a:t>Progress of activities</a:t>
            </a:r>
            <a:br>
              <a:rPr lang="en-US" altLang="zh-CN" sz="4000" b="1" smtClean="0"/>
            </a:br>
            <a:endParaRPr lang="en-US" altLang="zh-CN" sz="4000" b="1" smtClean="0"/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1741488" y="4267200"/>
            <a:ext cx="6142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</a:rPr>
              <a:t>1. soy sauce fortification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765175"/>
            <a:ext cx="8569325" cy="863600"/>
          </a:xfrm>
        </p:spPr>
        <p:txBody>
          <a:bodyPr/>
          <a:lstStyle/>
          <a:p>
            <a:pPr algn="l" eaLnBrk="1" hangingPunct="1"/>
            <a:r>
              <a:rPr lang="en-US" altLang="zh-CN" sz="3200" b="1" smtClean="0">
                <a:solidFill>
                  <a:srgbClr val="0000CC"/>
                </a:solidFill>
                <a:latin typeface="Tahoma" pitchFamily="34" charset="0"/>
              </a:rPr>
              <a:t> Iron fortified soy sauce: product development</a:t>
            </a:r>
            <a:r>
              <a:rPr lang="en-US" altLang="zh-CN" sz="3600" b="1" smtClean="0">
                <a:solidFill>
                  <a:srgbClr val="0000CC"/>
                </a:solidFill>
                <a:latin typeface="Tahoma" pitchFamily="34" charset="0"/>
              </a:rPr>
              <a:t>  </a:t>
            </a:r>
            <a:r>
              <a:rPr lang="en-US" altLang="zh-CN" sz="24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Annual output reached</a:t>
            </a:r>
            <a:r>
              <a:rPr lang="en-US" altLang="zh-CN" sz="2400" b="1" smtClean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zh-CN" sz="2400" b="1" smtClean="0">
                <a:solidFill>
                  <a:schemeClr val="folHlink"/>
                </a:solidFill>
                <a:latin typeface="Tahoma" pitchFamily="34" charset="0"/>
                <a:cs typeface="Tahoma" pitchFamily="34" charset="0"/>
              </a:rPr>
              <a:t>93,000 MT</a:t>
            </a:r>
            <a:r>
              <a:rPr lang="en-US" altLang="zh-CN" sz="2400" b="1" i="1" smtClean="0">
                <a:solidFill>
                  <a:srgbClr val="000000"/>
                </a:solidFill>
                <a:latin typeface="Tahoma" pitchFamily="34" charset="0"/>
                <a:ea typeface="黑体" pitchFamily="49" charset="-122"/>
              </a:rPr>
              <a:t/>
            </a:r>
            <a:br>
              <a:rPr lang="en-US" altLang="zh-CN" sz="2400" b="1" i="1" smtClean="0">
                <a:solidFill>
                  <a:srgbClr val="000000"/>
                </a:solidFill>
                <a:latin typeface="Tahoma" pitchFamily="34" charset="0"/>
                <a:ea typeface="黑体" pitchFamily="49" charset="-122"/>
              </a:rPr>
            </a:br>
            <a:endParaRPr lang="en-US" altLang="zh-CN" sz="2400" b="1" i="1" smtClean="0">
              <a:solidFill>
                <a:srgbClr val="000000"/>
              </a:solidFill>
              <a:latin typeface="Tahoma" pitchFamily="34" charset="0"/>
              <a:ea typeface="黑体" pitchFamily="49" charset="-122"/>
            </a:endParaRP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773238"/>
            <a:ext cx="4032250" cy="3865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b="1" smtClean="0">
                <a:solidFill>
                  <a:srgbClr val="006600"/>
                </a:solidFill>
                <a:latin typeface="Tahoma" pitchFamily="34" charset="0"/>
                <a:ea typeface="黑体" pitchFamily="49" charset="-122"/>
              </a:rPr>
              <a:t>110 products produced by 22 producers marketed, </a:t>
            </a:r>
            <a:r>
              <a:rPr lang="en-US" altLang="zh-CN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b="1" smtClean="0">
                <a:solidFill>
                  <a:srgbClr val="000000"/>
                </a:solidFill>
                <a:latin typeface="Tahoma" pitchFamily="34" charset="0"/>
                <a:ea typeface="黑体" pitchFamily="49" charset="-122"/>
              </a:rPr>
              <a:t>Based on grades of soy sauce</a:t>
            </a:r>
            <a:r>
              <a:rPr lang="zh-CN" altLang="en-US" sz="2000" b="1" smtClean="0">
                <a:solidFill>
                  <a:srgbClr val="000000"/>
                </a:solidFill>
                <a:latin typeface="Tahoma" pitchFamily="34" charset="0"/>
                <a:ea typeface="黑体" pitchFamily="49" charset="-122"/>
              </a:rPr>
              <a:t>： 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b="1" i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      </a:t>
            </a:r>
            <a:r>
              <a:rPr lang="en-US" altLang="zh-CN" sz="2000" b="1" i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Grade 1 – 23 products;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      Grade 2 – 14 products</a:t>
            </a:r>
            <a:r>
              <a:rPr lang="zh-CN" altLang="en-US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；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      </a:t>
            </a:r>
            <a:r>
              <a:rPr lang="en-US" altLang="zh-CN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Grade 3 – 66 products;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b="1" i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     Special grade – 7 products.</a:t>
            </a:r>
            <a:endParaRPr lang="en-US" altLang="zh-CN" sz="2000" b="1" smtClean="0">
              <a:solidFill>
                <a:srgbClr val="000000"/>
              </a:solidFill>
              <a:latin typeface="Tahoma" pitchFamily="34" charset="0"/>
              <a:ea typeface="黑体" pitchFamily="49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 b="1" smtClean="0">
                <a:solidFill>
                  <a:srgbClr val="000000"/>
                </a:solidFill>
                <a:latin typeface="Tahoma" pitchFamily="34" charset="0"/>
                <a:ea typeface="黑体" pitchFamily="49" charset="-122"/>
              </a:rPr>
              <a:t>Based on types of packaging</a:t>
            </a:r>
            <a:r>
              <a:rPr lang="zh-CN" altLang="en-US" sz="2000" b="1" smtClean="0">
                <a:solidFill>
                  <a:srgbClr val="000000"/>
                </a:solidFill>
                <a:latin typeface="Tahoma" pitchFamily="34" charset="0"/>
                <a:ea typeface="黑体" pitchFamily="49" charset="-122"/>
              </a:rPr>
              <a:t>：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      </a:t>
            </a:r>
            <a:r>
              <a:rPr lang="en-US" altLang="zh-CN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Bottle     – 56 products</a:t>
            </a:r>
            <a:r>
              <a:rPr lang="zh-CN" altLang="en-US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；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      </a:t>
            </a:r>
            <a:r>
              <a:rPr lang="en-US" altLang="zh-CN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Soft bag – 27 products</a:t>
            </a:r>
            <a:r>
              <a:rPr lang="zh-CN" altLang="en-US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；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      </a:t>
            </a:r>
            <a:r>
              <a:rPr lang="en-US" altLang="zh-CN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Barrel     – 27 products</a:t>
            </a:r>
            <a:r>
              <a:rPr lang="zh-CN" altLang="en-US" sz="2000" b="1" smtClean="0">
                <a:solidFill>
                  <a:srgbClr val="800000"/>
                </a:solidFill>
                <a:latin typeface="Tahoma" pitchFamily="34" charset="0"/>
                <a:ea typeface="黑体" pitchFamily="49" charset="-122"/>
              </a:rPr>
              <a:t>。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44538" y="5935663"/>
            <a:ext cx="5554662" cy="846137"/>
          </a:xfrm>
          <a:prstGeom prst="rect">
            <a:avLst/>
          </a:prstGeom>
          <a:solidFill>
            <a:schemeClr val="accent1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rgbClr val="000000"/>
                </a:solidFill>
                <a:latin typeface="Tahoma" pitchFamily="34" charset="0"/>
              </a:rPr>
              <a:t>Price</a:t>
            </a:r>
            <a:r>
              <a:rPr lang="en-US" altLang="zh-CN" sz="2000" b="1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altLang="zh-CN" sz="2000" b="1">
                <a:solidFill>
                  <a:srgbClr val="000000"/>
                </a:solidFill>
                <a:latin typeface="Tahoma" pitchFamily="34" charset="0"/>
                <a:cs typeface="Arial" charset="0"/>
              </a:rPr>
              <a:t>~ </a:t>
            </a:r>
            <a:r>
              <a:rPr lang="en-US" altLang="zh-CN" sz="2000" b="1">
                <a:solidFill>
                  <a:srgbClr val="000000"/>
                </a:solidFill>
                <a:latin typeface="Tahoma" pitchFamily="34" charset="0"/>
              </a:rPr>
              <a:t>10% higher than regular products</a:t>
            </a:r>
          </a:p>
        </p:txBody>
      </p:sp>
      <p:pic>
        <p:nvPicPr>
          <p:cNvPr id="31749" name="Picture 2" descr="52页 拷贝"/>
          <p:cNvPicPr>
            <a:picLocks noChangeAspect="1" noChangeArrowheads="1"/>
          </p:cNvPicPr>
          <p:nvPr/>
        </p:nvPicPr>
        <p:blipFill>
          <a:blip r:embed="rId3"/>
          <a:srcRect t="12804" b="5359"/>
          <a:stretch>
            <a:fillRect/>
          </a:stretch>
        </p:blipFill>
        <p:spPr bwMode="auto">
          <a:xfrm>
            <a:off x="4538663" y="3276600"/>
            <a:ext cx="4537075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80263" y="0"/>
            <a:ext cx="1963737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1079500"/>
          </a:xfrm>
        </p:spPr>
        <p:txBody>
          <a:bodyPr/>
          <a:lstStyle/>
          <a:p>
            <a:pPr algn="l" eaLnBrk="1" hangingPunct="1"/>
            <a:r>
              <a:rPr lang="en-US" altLang="zh-CN" sz="3600" b="1" smtClean="0">
                <a:solidFill>
                  <a:srgbClr val="0000CC"/>
                </a:solidFill>
                <a:latin typeface="Tahoma" pitchFamily="34" charset="0"/>
                <a:cs typeface="Times New Roman" pitchFamily="18" charset="0"/>
              </a:rPr>
              <a:t> Production volume of fortified </a:t>
            </a:r>
            <a:br>
              <a:rPr lang="en-US" altLang="zh-CN" sz="3600" b="1" smtClean="0">
                <a:solidFill>
                  <a:srgbClr val="0000CC"/>
                </a:solidFill>
                <a:latin typeface="Tahoma" pitchFamily="34" charset="0"/>
                <a:cs typeface="Times New Roman" pitchFamily="18" charset="0"/>
              </a:rPr>
            </a:br>
            <a:r>
              <a:rPr lang="en-US" altLang="zh-CN" sz="3600" b="1" smtClean="0">
                <a:solidFill>
                  <a:srgbClr val="0000CC"/>
                </a:solidFill>
                <a:latin typeface="Tahoma" pitchFamily="34" charset="0"/>
                <a:cs typeface="Times New Roman" pitchFamily="18" charset="0"/>
              </a:rPr>
              <a:t>soy sauce</a:t>
            </a:r>
          </a:p>
        </p:txBody>
      </p:sp>
      <p:sp>
        <p:nvSpPr>
          <p:cNvPr id="30723" name="Rectangle 6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3" name="图表 2"/>
          <p:cNvGraphicFramePr>
            <a:graphicFrameLocks/>
          </p:cNvGraphicFramePr>
          <p:nvPr/>
        </p:nvGraphicFramePr>
        <p:xfrm>
          <a:off x="474738" y="1679114"/>
          <a:ext cx="8265961" cy="4312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642938" y="6165850"/>
            <a:ext cx="78565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>
                <a:solidFill>
                  <a:schemeClr val="tx2"/>
                </a:solidFill>
                <a:latin typeface="Tahoma" pitchFamily="34" charset="0"/>
              </a:rPr>
              <a:t>22</a:t>
            </a:r>
            <a:r>
              <a:rPr lang="en-US" altLang="zh-CN" sz="1800">
                <a:latin typeface="Tahoma" pitchFamily="34" charset="0"/>
              </a:rPr>
              <a:t> </a:t>
            </a:r>
            <a:r>
              <a:rPr lang="en-US" altLang="zh-CN" sz="1800">
                <a:solidFill>
                  <a:srgbClr val="000000"/>
                </a:solidFill>
                <a:latin typeface="Tahoma" pitchFamily="34" charset="0"/>
              </a:rPr>
              <a:t>producers joined after training and improvement, Zhen Ji Group at Hebei province designated as a iron </a:t>
            </a:r>
            <a:r>
              <a:rPr lang="en-US" altLang="zh-CN" sz="1800">
                <a:solidFill>
                  <a:srgbClr val="0000CC"/>
                </a:solidFill>
                <a:latin typeface="Tahoma" pitchFamily="34" charset="0"/>
              </a:rPr>
              <a:t>fortified soy sauce production base.</a:t>
            </a: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80263" y="0"/>
            <a:ext cx="1963737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2400" b="1" i="1" smtClean="0">
                <a:solidFill>
                  <a:srgbClr val="000000"/>
                </a:solidFill>
                <a:latin typeface="Tahoma" pitchFamily="34" charset="0"/>
              </a:rPr>
              <a:t>IDA prevalence  significantly decreased </a:t>
            </a:r>
            <a:r>
              <a:rPr lang="en-US" altLang="zh-CN" sz="2400" b="1" i="1" smtClean="0">
                <a:solidFill>
                  <a:schemeClr val="folHlink"/>
                </a:solidFill>
                <a:latin typeface="Tahoma" pitchFamily="34" charset="0"/>
              </a:rPr>
              <a:t>(women)</a:t>
            </a:r>
          </a:p>
        </p:txBody>
      </p:sp>
      <p:sp>
        <p:nvSpPr>
          <p:cNvPr id="32771" name="Rectangle 12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pSp>
        <p:nvGrpSpPr>
          <p:cNvPr id="32772" name="Group 3"/>
          <p:cNvGrpSpPr>
            <a:grpSpLocks/>
          </p:cNvGrpSpPr>
          <p:nvPr/>
        </p:nvGrpSpPr>
        <p:grpSpPr bwMode="auto">
          <a:xfrm>
            <a:off x="925513" y="2419350"/>
            <a:ext cx="7743825" cy="3600450"/>
            <a:chOff x="656" y="1524"/>
            <a:chExt cx="5488" cy="2268"/>
          </a:xfrm>
        </p:grpSpPr>
        <p:pic>
          <p:nvPicPr>
            <p:cNvPr id="32779" name="Picture 3" descr="women_ch"/>
            <p:cNvPicPr preferRelativeResize="0">
              <a:picLocks noChangeArrowheads="1"/>
            </p:cNvPicPr>
            <p:nvPr/>
          </p:nvPicPr>
          <p:blipFill>
            <a:blip r:embed="rId3"/>
            <a:srcRect t="5190"/>
            <a:stretch>
              <a:fillRect/>
            </a:stretch>
          </p:blipFill>
          <p:spPr bwMode="auto">
            <a:xfrm>
              <a:off x="656" y="1524"/>
              <a:ext cx="5488" cy="2268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32780" name="Text Box 5"/>
            <p:cNvSpPr txBox="1">
              <a:spLocks noChangeArrowheads="1"/>
            </p:cNvSpPr>
            <p:nvPr/>
          </p:nvSpPr>
          <p:spPr bwMode="auto">
            <a:xfrm>
              <a:off x="5328" y="1612"/>
              <a:ext cx="720" cy="47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"/>
                </a:spcBef>
              </a:pPr>
              <a:r>
                <a:rPr kumimoji="1" lang="en-US" altLang="zh-CN" sz="1400" b="1">
                  <a:solidFill>
                    <a:srgbClr val="000000"/>
                  </a:solidFill>
                </a:rPr>
                <a:t>Baseline</a:t>
              </a:r>
            </a:p>
            <a:p>
              <a:pPr>
                <a:spcBef>
                  <a:spcPct val="5000"/>
                </a:spcBef>
              </a:pPr>
              <a:r>
                <a:rPr kumimoji="1" lang="en-US" altLang="zh-CN" sz="1400" b="1">
                  <a:solidFill>
                    <a:srgbClr val="000000"/>
                  </a:solidFill>
                </a:rPr>
                <a:t>After 1 yr</a:t>
              </a:r>
            </a:p>
            <a:p>
              <a:pPr>
                <a:spcBef>
                  <a:spcPct val="5000"/>
                </a:spcBef>
              </a:pPr>
              <a:r>
                <a:rPr kumimoji="1" lang="en-US" altLang="zh-CN" sz="1400" b="1">
                  <a:solidFill>
                    <a:srgbClr val="000000"/>
                  </a:solidFill>
                </a:rPr>
                <a:t>After 2 yrs</a:t>
              </a:r>
            </a:p>
          </p:txBody>
        </p:sp>
      </p:grp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231775" y="193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447675" y="4095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663575" y="625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179388" y="457200"/>
            <a:ext cx="89646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600" b="1">
                <a:solidFill>
                  <a:srgbClr val="0000CC"/>
                </a:solidFill>
                <a:latin typeface="Tahoma" pitchFamily="34" charset="0"/>
              </a:rPr>
              <a:t> Consumer coverage</a:t>
            </a:r>
            <a:r>
              <a:rPr lang="en-US" altLang="zh-CN" sz="1800" b="1">
                <a:latin typeface="Tahoma" pitchFamily="34" charset="0"/>
              </a:rPr>
              <a:t> </a:t>
            </a:r>
          </a:p>
          <a:p>
            <a:r>
              <a:rPr lang="en-US" altLang="zh-CN" sz="2400" b="1">
                <a:solidFill>
                  <a:schemeClr val="folHlink"/>
                </a:solidFill>
                <a:latin typeface="Tahoma" pitchFamily="34" charset="0"/>
              </a:rPr>
              <a:t>59.35 million</a:t>
            </a:r>
            <a:r>
              <a:rPr lang="en-US" altLang="zh-CN" sz="2400" b="1">
                <a:solidFill>
                  <a:srgbClr val="800000"/>
                </a:solidFill>
                <a:latin typeface="Tahoma" pitchFamily="34" charset="0"/>
              </a:rPr>
              <a:t> </a:t>
            </a:r>
            <a:r>
              <a:rPr lang="en-US" altLang="zh-CN" sz="2400" b="1">
                <a:solidFill>
                  <a:srgbClr val="000000"/>
                </a:solidFill>
                <a:latin typeface="Tahoma" pitchFamily="34" charset="0"/>
              </a:rPr>
              <a:t>Chinese residents use fortified soy sauce</a:t>
            </a:r>
            <a:r>
              <a:rPr lang="en-US" altLang="zh-CN" sz="1800" b="1">
                <a:solidFill>
                  <a:srgbClr val="000000"/>
                </a:solidFill>
                <a:latin typeface="Tahoma" pitchFamily="34" charset="0"/>
              </a:rPr>
              <a:t>, </a:t>
            </a:r>
            <a:r>
              <a:rPr lang="en-US" altLang="zh-CN" sz="2400" b="1">
                <a:solidFill>
                  <a:srgbClr val="000000"/>
                </a:solidFill>
                <a:latin typeface="Tahoma" pitchFamily="34" charset="0"/>
              </a:rPr>
              <a:t>including</a:t>
            </a:r>
            <a:r>
              <a:rPr lang="en-US" altLang="zh-CN" sz="2400" b="1">
                <a:latin typeface="Tahoma" pitchFamily="34" charset="0"/>
              </a:rPr>
              <a:t> </a:t>
            </a:r>
            <a:r>
              <a:rPr lang="en-US" altLang="zh-CN" sz="2400" b="1">
                <a:solidFill>
                  <a:schemeClr val="folHlink"/>
                </a:solidFill>
                <a:latin typeface="Tahoma" pitchFamily="34" charset="0"/>
              </a:rPr>
              <a:t>39.87 million</a:t>
            </a:r>
            <a:r>
              <a:rPr lang="en-US" altLang="zh-CN" sz="2400" b="1">
                <a:solidFill>
                  <a:srgbClr val="800000"/>
                </a:solidFill>
                <a:latin typeface="Tahoma" pitchFamily="34" charset="0"/>
              </a:rPr>
              <a:t> </a:t>
            </a:r>
            <a:r>
              <a:rPr lang="en-US" altLang="zh-CN" sz="2400" b="1">
                <a:solidFill>
                  <a:srgbClr val="000000"/>
                </a:solidFill>
                <a:latin typeface="Tahoma" pitchFamily="34" charset="0"/>
              </a:rPr>
              <a:t>of at-risk population</a:t>
            </a:r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947738" y="6019800"/>
            <a:ext cx="77216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zh-CN" sz="2400" b="1">
                <a:solidFill>
                  <a:schemeClr val="tx2"/>
                </a:solidFill>
                <a:latin typeface="Tahoma" pitchFamily="34" charset="0"/>
              </a:rPr>
              <a:t>80% of at-risk population aware of the health benefits of iron fortified soy sauce</a:t>
            </a:r>
          </a:p>
        </p:txBody>
      </p:sp>
      <p:pic>
        <p:nvPicPr>
          <p:cNvPr id="3277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80263" y="0"/>
            <a:ext cx="1963737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Rot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476250"/>
            <a:ext cx="896461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chemeClr val="tx2"/>
                </a:solidFill>
                <a:latin typeface="Tahoma" pitchFamily="34" charset="0"/>
              </a:rPr>
              <a:t>Anemia prevalence in the at-risk population reduced 30% or more  in 7 provinces (sentinel data)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1016000" y="2133600"/>
            <a:ext cx="7524750" cy="4319588"/>
            <a:chOff x="720" y="1392"/>
            <a:chExt cx="5333" cy="2304"/>
          </a:xfrm>
        </p:grpSpPr>
        <p:pic>
          <p:nvPicPr>
            <p:cNvPr id="33798" name="Picture 2" descr="child_ch"/>
            <p:cNvPicPr preferRelativeResize="0">
              <a:picLocks noChangeArrowheads="1"/>
            </p:cNvPicPr>
            <p:nvPr/>
          </p:nvPicPr>
          <p:blipFill>
            <a:blip r:embed="rId3"/>
            <a:srcRect t="3154"/>
            <a:stretch>
              <a:fillRect/>
            </a:stretch>
          </p:blipFill>
          <p:spPr bwMode="auto">
            <a:xfrm>
              <a:off x="720" y="1392"/>
              <a:ext cx="5333" cy="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799" name="Text Box 5"/>
            <p:cNvSpPr txBox="1">
              <a:spLocks noChangeArrowheads="1"/>
            </p:cNvSpPr>
            <p:nvPr/>
          </p:nvSpPr>
          <p:spPr bwMode="auto">
            <a:xfrm>
              <a:off x="5280" y="1494"/>
              <a:ext cx="720" cy="51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"/>
                </a:spcBef>
              </a:pPr>
              <a:r>
                <a:rPr kumimoji="1" lang="en-US" altLang="zh-CN" sz="1400" b="1">
                  <a:solidFill>
                    <a:srgbClr val="000000"/>
                  </a:solidFill>
                </a:rPr>
                <a:t>Baseline</a:t>
              </a:r>
            </a:p>
            <a:p>
              <a:pPr>
                <a:spcBef>
                  <a:spcPct val="5000"/>
                </a:spcBef>
              </a:pPr>
              <a:r>
                <a:rPr kumimoji="1" lang="en-US" altLang="zh-CN" sz="1400" b="1">
                  <a:solidFill>
                    <a:srgbClr val="000000"/>
                  </a:solidFill>
                </a:rPr>
                <a:t>After 1 yr</a:t>
              </a:r>
            </a:p>
            <a:p>
              <a:pPr>
                <a:spcBef>
                  <a:spcPct val="5000"/>
                </a:spcBef>
              </a:pPr>
              <a:r>
                <a:rPr kumimoji="1" lang="en-US" altLang="zh-CN" sz="1400" b="1">
                  <a:solidFill>
                    <a:srgbClr val="000000"/>
                  </a:solidFill>
                </a:rPr>
                <a:t>After 2 yrs</a:t>
              </a:r>
            </a:p>
          </p:txBody>
        </p:sp>
      </p:grp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80263" y="0"/>
            <a:ext cx="1963737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Rot="1" noChangeArrowheads="1"/>
          </p:cNvSpPr>
          <p:nvPr>
            <p:ph type="subTitle" idx="1"/>
          </p:nvPr>
        </p:nvSpPr>
        <p:spPr>
          <a:xfrm>
            <a:off x="539750" y="3886200"/>
            <a:ext cx="8135938" cy="1752600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FF0000"/>
                </a:solidFill>
              </a:rPr>
              <a:t>2. Nutrient-dense  food supplement (YYB)</a:t>
            </a:r>
          </a:p>
          <a:p>
            <a:pPr eaLnBrk="1" hangingPunct="1"/>
            <a:r>
              <a:rPr lang="en-US" altLang="zh-CN" b="1" smtClean="0">
                <a:solidFill>
                  <a:srgbClr val="FF0000"/>
                </a:solidFill>
              </a:rPr>
              <a:t>for complementary feedng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69925" y="477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593725" y="554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zh-CN" sz="2400">
              <a:latin typeface="Times New Roman" pitchFamily="18" charset="0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517525" y="171450"/>
            <a:ext cx="82454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kumimoji="1" lang="en-US" altLang="zh-CN" sz="3200" b="1" u="sng">
                <a:solidFill>
                  <a:schemeClr val="hlink"/>
                </a:solidFill>
                <a:ea typeface="楷体_GB2312" pitchFamily="49" charset="-122"/>
              </a:rPr>
              <a:t>Reduction of anemia prevalence</a:t>
            </a:r>
            <a:r>
              <a:rPr kumimoji="1" lang="en-US" altLang="zh-CN" sz="3200" b="1" u="sng">
                <a:latin typeface="Times New Roman" pitchFamily="18" charset="0"/>
                <a:ea typeface="楷体_GB2312" pitchFamily="49" charset="-12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     </a:t>
            </a:r>
            <a:endParaRPr kumimoji="1" lang="en-US" altLang="zh-CN" sz="2800">
              <a:solidFill>
                <a:srgbClr val="FFFF99"/>
              </a:solidFill>
              <a:latin typeface="Times New Roman" pitchFamily="18" charset="0"/>
            </a:endParaRPr>
          </a:p>
          <a:p>
            <a:endParaRPr kumimoji="1" lang="en-US" altLang="zh-CN" sz="2400">
              <a:latin typeface="Times New Roman" pitchFamily="18" charset="0"/>
            </a:endParaRP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258888" y="1412875"/>
          <a:ext cx="7581900" cy="5256213"/>
        </p:xfrm>
        <a:graphic>
          <a:graphicData uri="http://schemas.openxmlformats.org/presentationml/2006/ole">
            <p:oleObj spid="_x0000_s8194" name="图表" r:id="rId3" imgW="5410200" imgH="3784660" progId="MSGraph.Chart.8">
              <p:embed followColorScheme="full"/>
            </p:oleObj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84213" y="17732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1800">
                <a:latin typeface="Times New Roman" pitchFamily="18" charset="0"/>
              </a:rPr>
              <a:t>%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23850" y="188913"/>
            <a:ext cx="86868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endParaRPr lang="en-US" altLang="zh-CN" sz="1800" b="1">
              <a:solidFill>
                <a:schemeClr val="tx2"/>
              </a:solidFill>
            </a:endParaRPr>
          </a:p>
          <a:p>
            <a:pPr algn="ctr"/>
            <a:endParaRPr lang="en-US" altLang="zh-CN" sz="1800" b="1">
              <a:solidFill>
                <a:schemeClr val="tx2"/>
              </a:solidFill>
            </a:endParaRPr>
          </a:p>
          <a:p>
            <a:pPr algn="ctr"/>
            <a:endParaRPr lang="en-US" altLang="zh-CN" sz="1800" b="1">
              <a:solidFill>
                <a:schemeClr val="tx2"/>
              </a:solidFill>
            </a:endParaRPr>
          </a:p>
          <a:p>
            <a:pPr algn="ctr"/>
            <a:r>
              <a:rPr lang="en-US" altLang="zh-CN" sz="1800" b="1">
                <a:solidFill>
                  <a:schemeClr val="tx2"/>
                </a:solidFill>
              </a:rPr>
              <a:t>Reducing the rate of children anemia by using Fortified food supplement</a:t>
            </a:r>
            <a:r>
              <a:rPr lang="en-US" altLang="zh-CN" sz="1800">
                <a:solidFill>
                  <a:schemeClr val="tx2"/>
                </a:solidFill>
              </a:rPr>
              <a:t> </a:t>
            </a:r>
            <a:endParaRPr lang="en-US" altLang="zh-CN" sz="3600" b="1">
              <a:solidFill>
                <a:schemeClr val="tx2"/>
              </a:solidFill>
              <a:latin typeface="Tahoma" pitchFamily="34" charset="0"/>
            </a:endParaRPr>
          </a:p>
          <a:p>
            <a:pPr algn="ctr"/>
            <a:r>
              <a:rPr lang="en-US" altLang="zh-CN" sz="1800" b="1">
                <a:solidFill>
                  <a:schemeClr val="tx2"/>
                </a:solidFill>
              </a:rPr>
              <a:t>Reduce 47</a:t>
            </a:r>
            <a:r>
              <a:rPr lang="zh-CN" altLang="en-US" sz="1800" b="1">
                <a:solidFill>
                  <a:schemeClr val="tx2"/>
                </a:solidFill>
              </a:rPr>
              <a:t>％ </a:t>
            </a:r>
            <a:r>
              <a:rPr lang="en-US" altLang="zh-CN" sz="1800" b="1">
                <a:solidFill>
                  <a:schemeClr val="tx2"/>
                </a:solidFill>
              </a:rPr>
              <a:t>for using 6 months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rrowheads="1"/>
          </p:cNvSpPr>
          <p:nvPr>
            <p:ph type="ctrTitle"/>
          </p:nvPr>
        </p:nvSpPr>
        <p:spPr>
          <a:xfrm>
            <a:off x="468313" y="2286000"/>
            <a:ext cx="8351837" cy="1143000"/>
          </a:xfrm>
        </p:spPr>
        <p:txBody>
          <a:bodyPr/>
          <a:lstStyle/>
          <a:p>
            <a:pPr eaLnBrk="1" hangingPunct="1"/>
            <a:r>
              <a:rPr lang="en-US" altLang="zh-CN" sz="4000" b="1" smtClean="0"/>
              <a:t>I. Current micronutrient nutritional status in China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Rot="1" noChangeArrowheads="1"/>
          </p:cNvSpPr>
          <p:nvPr>
            <p:ph type="ctrTitle"/>
          </p:nvPr>
        </p:nvSpPr>
        <p:spPr>
          <a:xfrm>
            <a:off x="179388" y="260350"/>
            <a:ext cx="8964612" cy="1150938"/>
          </a:xfrm>
        </p:spPr>
        <p:txBody>
          <a:bodyPr/>
          <a:lstStyle/>
          <a:p>
            <a:pPr algn="l" eaLnBrk="1" hangingPunct="1"/>
            <a:r>
              <a:rPr lang="en-US" altLang="zh-CN" sz="3200" b="1" smtClean="0"/>
              <a:t>Sustained Intelligence development of children supplemented with fortified food supplement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>
            <p:ph type="subTitle" idx="1"/>
          </p:nvPr>
        </p:nvGraphicFramePr>
        <p:xfrm>
          <a:off x="3132138" y="1844675"/>
          <a:ext cx="8424862" cy="4143375"/>
        </p:xfrm>
        <a:graphic>
          <a:graphicData uri="http://schemas.openxmlformats.org/presentationml/2006/ole">
            <p:oleObj spid="_x0000_s9218" name="图表" r:id="rId3" imgW="8496246" imgH="4333754" progId="Excel.Chart.8">
              <p:embed/>
            </p:oleObj>
          </a:graphicData>
        </a:graphic>
      </p:graphicFrame>
      <p:graphicFrame>
        <p:nvGraphicFramePr>
          <p:cNvPr id="9219" name="Object 2"/>
          <p:cNvGraphicFramePr>
            <a:graphicFrameLocks noChangeAspect="1"/>
          </p:cNvGraphicFramePr>
          <p:nvPr/>
        </p:nvGraphicFramePr>
        <p:xfrm>
          <a:off x="-541338" y="1863725"/>
          <a:ext cx="8137526" cy="4733925"/>
        </p:xfrm>
        <a:graphic>
          <a:graphicData uri="http://schemas.openxmlformats.org/presentationml/2006/ole">
            <p:oleObj spid="_x0000_s9219" name="图表" r:id="rId4" imgW="8458200" imgH="4476750" progId="Excel.Chart.8">
              <p:embed/>
            </p:oleObj>
          </a:graphicData>
        </a:graphic>
      </p:graphicFrame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0" y="6092825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/>
              <a:t>Supplement food added to CF during 6-24 month of age. </a:t>
            </a:r>
          </a:p>
          <a:p>
            <a:r>
              <a:rPr lang="en-US" altLang="zh-CN" sz="2000"/>
              <a:t>IQ Test done after completion of supplementation at age 3-4,4-5,5-6 years old</a:t>
            </a:r>
          </a:p>
        </p:txBody>
      </p:sp>
      <p:sp>
        <p:nvSpPr>
          <p:cNvPr id="9222" name="Line 10"/>
          <p:cNvSpPr>
            <a:spLocks noChangeShapeType="1"/>
          </p:cNvSpPr>
          <p:nvPr/>
        </p:nvSpPr>
        <p:spPr bwMode="auto">
          <a:xfrm>
            <a:off x="0" y="6092825"/>
            <a:ext cx="8893175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Text Box 12"/>
          <p:cNvSpPr txBox="1">
            <a:spLocks noChangeArrowheads="1"/>
          </p:cNvSpPr>
          <p:nvPr/>
        </p:nvSpPr>
        <p:spPr bwMode="auto">
          <a:xfrm>
            <a:off x="539750" y="1341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519113" y="1576388"/>
            <a:ext cx="226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FFS  NFFS   Control</a:t>
            </a:r>
          </a:p>
        </p:txBody>
      </p:sp>
      <p:sp>
        <p:nvSpPr>
          <p:cNvPr id="9225" name="Line 14"/>
          <p:cNvSpPr>
            <a:spLocks noChangeShapeType="1"/>
          </p:cNvSpPr>
          <p:nvPr/>
        </p:nvSpPr>
        <p:spPr bwMode="auto">
          <a:xfrm>
            <a:off x="827088" y="1916113"/>
            <a:ext cx="0" cy="576262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6"/>
          <p:cNvSpPr>
            <a:spLocks noChangeShapeType="1"/>
          </p:cNvSpPr>
          <p:nvPr/>
        </p:nvSpPr>
        <p:spPr bwMode="auto">
          <a:xfrm flipH="1">
            <a:off x="1116013" y="1916113"/>
            <a:ext cx="287337" cy="9366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7"/>
          <p:cNvSpPr>
            <a:spLocks noChangeShapeType="1"/>
          </p:cNvSpPr>
          <p:nvPr/>
        </p:nvSpPr>
        <p:spPr bwMode="auto">
          <a:xfrm flipH="1">
            <a:off x="1487488" y="1916113"/>
            <a:ext cx="708025" cy="12255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-252413" y="404813"/>
            <a:ext cx="9396413" cy="1143000"/>
          </a:xfrm>
        </p:spPr>
        <p:txBody>
          <a:bodyPr/>
          <a:lstStyle/>
          <a:p>
            <a:r>
              <a:rPr lang="en-US" altLang="zh-CN" sz="2800" b="1" smtClean="0"/>
              <a:t>Ongoing activities on the application of </a:t>
            </a:r>
            <a:br>
              <a:rPr lang="en-US" altLang="zh-CN" sz="2800" b="1" smtClean="0"/>
            </a:br>
            <a:r>
              <a:rPr lang="en-US" altLang="zh-CN" sz="2800" b="1" smtClean="0"/>
              <a:t> nutrient-dense supplement food (YYB) in China(1)</a:t>
            </a:r>
            <a:r>
              <a:rPr lang="en-US" altLang="zh-CN" sz="3200" b="1" smtClean="0"/>
              <a:t> </a:t>
            </a:r>
            <a:r>
              <a:rPr lang="zh-CN" altLang="en-US" sz="4000" smtClean="0"/>
              <a:t> </a:t>
            </a:r>
          </a:p>
        </p:txBody>
      </p:sp>
      <p:graphicFrame>
        <p:nvGraphicFramePr>
          <p:cNvPr id="84163" name="Group 195"/>
          <p:cNvGraphicFramePr>
            <a:graphicFrameLocks noGrp="1"/>
          </p:cNvGraphicFramePr>
          <p:nvPr>
            <p:ph idx="4294967295"/>
          </p:nvPr>
        </p:nvGraphicFramePr>
        <p:xfrm>
          <a:off x="301625" y="1752600"/>
          <a:ext cx="8662988" cy="4430713"/>
        </p:xfrm>
        <a:graphic>
          <a:graphicData uri="http://schemas.openxmlformats.org/drawingml/2006/table">
            <a:tbl>
              <a:tblPr/>
              <a:tblGrid>
                <a:gridCol w="1995488"/>
                <a:gridCol w="1824037"/>
                <a:gridCol w="2339975"/>
                <a:gridCol w="2503488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Activity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Settings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Institution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Effectiveness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Earthquake areas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Li xian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Children 6-24 months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China CDC,Unicef, Gain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Company: Bailemai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Since 2008 Sept. Anemia % from 71.8% reduced to 31.9% in 1.5 years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Prevention Program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 earthquake  counties in 3 province Children 6-24 months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MOH, Unicef, China CDC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Companies: Bailemai,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Since 2010 June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Extension Program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 provinces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23,000 children 6-24 mionths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MOST, China CDC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Companies: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Since 2010 April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Established distribution mechanism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5" name="Rectangle 9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-180975" y="260350"/>
            <a:ext cx="9324975" cy="1008063"/>
          </a:xfrm>
        </p:spPr>
        <p:txBody>
          <a:bodyPr/>
          <a:lstStyle/>
          <a:p>
            <a:r>
              <a:rPr lang="en-US" altLang="zh-CN" sz="2800" b="1" smtClean="0"/>
              <a:t>Ongoing activities on the application of </a:t>
            </a:r>
            <a:br>
              <a:rPr lang="en-US" altLang="zh-CN" sz="2800" b="1" smtClean="0"/>
            </a:br>
            <a:r>
              <a:rPr lang="en-US" altLang="zh-CN" sz="2800" b="1" smtClean="0"/>
              <a:t> nutrient-dense supplement food (YYB) in China(2)</a:t>
            </a:r>
            <a:endParaRPr lang="zh-CN" altLang="en-US" sz="2800" b="1" smtClean="0"/>
          </a:p>
        </p:txBody>
      </p:sp>
      <p:graphicFrame>
        <p:nvGraphicFramePr>
          <p:cNvPr id="86098" name="Group 82"/>
          <p:cNvGraphicFramePr>
            <a:graphicFrameLocks noGrp="1"/>
          </p:cNvGraphicFramePr>
          <p:nvPr>
            <p:ph idx="4294967295"/>
          </p:nvPr>
        </p:nvGraphicFramePr>
        <p:xfrm>
          <a:off x="250825" y="1412875"/>
          <a:ext cx="8713788" cy="5319713"/>
        </p:xfrm>
        <a:graphic>
          <a:graphicData uri="http://schemas.openxmlformats.org/drawingml/2006/table">
            <a:tbl>
              <a:tblPr/>
              <a:tblGrid>
                <a:gridCol w="1931988"/>
                <a:gridCol w="2132012"/>
                <a:gridCol w="2203450"/>
                <a:gridCol w="2446338"/>
              </a:tblGrid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Activities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Settings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Institutions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Effectiveness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1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Social Equity Project- policy research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 counties in 2 provinces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（ （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Qinghai &amp; Yunnan 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）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Province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a.  6-24 months children YYB daily 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b.  multi nutrients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supplements  for pregnant women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CDRF, China CDC , ILSI-FP China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Company: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1. DSM for YYB.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2. Shiji Weita for supplements for pregnant women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Since 2009 Sept.in 12 months: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a. Anemia reduction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from 66% to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38.7%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b. Stunting % of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children aged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&lt;18 month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reduced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c. Diarrhea and fever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incidence reduced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d. % of LBW  halved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Rot="1" noChangeArrowheads="1"/>
          </p:cNvSpPr>
          <p:nvPr>
            <p:ph type="subTitle" idx="1"/>
          </p:nvPr>
        </p:nvSpPr>
        <p:spPr>
          <a:xfrm>
            <a:off x="827088" y="3886200"/>
            <a:ext cx="7489825" cy="1752600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FF0000"/>
                </a:solidFill>
              </a:rPr>
              <a:t>3. Fortified wheat flour in shanxi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800000"/>
                </a:solidFill>
                <a:latin typeface="Times New Roman" pitchFamily="18" charset="0"/>
                <a:ea typeface="华文行楷" pitchFamily="2" charset="-122"/>
              </a:rPr>
              <a:t>Flour fortification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025" y="1412875"/>
            <a:ext cx="4156075" cy="4392613"/>
          </a:xfrm>
        </p:spPr>
        <p:txBody>
          <a:bodyPr/>
          <a:lstStyle/>
          <a:p>
            <a:pPr eaLnBrk="1" hangingPunct="1"/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1993-2000</a:t>
            </a:r>
            <a:r>
              <a:rPr lang="zh-CN" altLang="en-US" sz="2000" b="1" smtClean="0">
                <a:latin typeface="Times New Roman" pitchFamily="18" charset="0"/>
                <a:ea typeface="华文新魏" pitchFamily="2" charset="-122"/>
              </a:rPr>
              <a:t>：</a:t>
            </a:r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RETA Project </a:t>
            </a:r>
            <a:r>
              <a:rPr lang="zh-CN" altLang="en-US" sz="2000" b="1" smtClean="0">
                <a:latin typeface="Times New Roman" pitchFamily="18" charset="0"/>
                <a:ea typeface="华文新魏" pitchFamily="2" charset="-122"/>
              </a:rPr>
              <a:t>，</a:t>
            </a:r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Science and feasibility study of flour fortification</a:t>
            </a:r>
            <a:endParaRPr lang="zh-CN" altLang="en-US" sz="2000" b="1" smtClean="0">
              <a:latin typeface="Times New Roman" pitchFamily="18" charset="0"/>
              <a:ea typeface="华文新魏" pitchFamily="2" charset="-122"/>
            </a:endParaRPr>
          </a:p>
          <a:p>
            <a:pPr eaLnBrk="1" hangingPunct="1"/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2000-2002</a:t>
            </a:r>
            <a:r>
              <a:rPr lang="zh-CN" altLang="en-US" sz="2000" b="1" smtClean="0">
                <a:latin typeface="Times New Roman" pitchFamily="18" charset="0"/>
                <a:ea typeface="华文新魏" pitchFamily="2" charset="-122"/>
              </a:rPr>
              <a:t>：</a:t>
            </a:r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Technology study of flour fortification in Chin</a:t>
            </a:r>
            <a:r>
              <a:rPr lang="zh-CN" altLang="en-US" sz="2000" b="1" smtClean="0">
                <a:latin typeface="Times New Roman" pitchFamily="18" charset="0"/>
                <a:ea typeface="华文新魏" pitchFamily="2" charset="-122"/>
              </a:rPr>
              <a:t>。</a:t>
            </a:r>
          </a:p>
          <a:p>
            <a:pPr eaLnBrk="1" hangingPunct="1"/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2003-2008</a:t>
            </a:r>
            <a:r>
              <a:rPr lang="zh-CN" altLang="en-US" sz="2000" b="1" smtClean="0">
                <a:latin typeface="Times New Roman" pitchFamily="18" charset="0"/>
                <a:ea typeface="华文新魏" pitchFamily="2" charset="-122"/>
              </a:rPr>
              <a:t>：</a:t>
            </a:r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Wheat fortification in Reforest compensation program:   Dingxi project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b="1" smtClean="0">
                <a:latin typeface="Times New Roman" pitchFamily="18" charset="0"/>
                <a:ea typeface="华文新魏" pitchFamily="2" charset="-122"/>
              </a:rPr>
              <a:t>     </a:t>
            </a:r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Wheat flor fortification in high NTD prevalence counties in Shanxi</a:t>
            </a:r>
          </a:p>
          <a:p>
            <a:pPr eaLnBrk="1" hangingPunct="1"/>
            <a:r>
              <a:rPr lang="en-US" altLang="zh-CN" sz="2000" b="1" smtClean="0">
                <a:latin typeface="Times New Roman" pitchFamily="18" charset="0"/>
                <a:ea typeface="华文新魏" pitchFamily="2" charset="-122"/>
              </a:rPr>
              <a:t>Current discussion on regional wheat flour fortification </a:t>
            </a:r>
            <a:endParaRPr lang="zh-CN" altLang="en-US" sz="2000" b="1" smtClean="0">
              <a:latin typeface="Times New Roman" pitchFamily="18" charset="0"/>
              <a:ea typeface="华文新魏" pitchFamily="2" charset="-122"/>
            </a:endParaRP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341438"/>
            <a:ext cx="4464050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4675188" y="4797425"/>
            <a:ext cx="42481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tx2"/>
                </a:solidFill>
                <a:latin typeface="Times New Roman" pitchFamily="18" charset="0"/>
                <a:ea typeface="华文新魏" pitchFamily="2" charset="-122"/>
              </a:rPr>
              <a:t>The colored part in the figure are the major wheat consumption provinces in Mainland China,  among them, Henan, Hebei and Shandong are the provinces with biggest production and consumption.</a:t>
            </a:r>
            <a:endParaRPr lang="zh-CN" altLang="en-US" sz="2000" b="1">
              <a:solidFill>
                <a:schemeClr val="tx2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15" name="Group 51"/>
          <p:cNvGraphicFramePr>
            <a:graphicFrameLocks noGrp="1"/>
          </p:cNvGraphicFramePr>
          <p:nvPr/>
        </p:nvGraphicFramePr>
        <p:xfrm>
          <a:off x="409575" y="1773238"/>
          <a:ext cx="8305800" cy="4668837"/>
        </p:xfrm>
        <a:graphic>
          <a:graphicData uri="http://schemas.openxmlformats.org/drawingml/2006/table">
            <a:tbl>
              <a:tblPr/>
              <a:tblGrid>
                <a:gridCol w="2333625"/>
                <a:gridCol w="1371600"/>
                <a:gridCol w="1447800"/>
                <a:gridCol w="1490663"/>
                <a:gridCol w="1662112"/>
              </a:tblGrid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食用量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Live birth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NTD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Incidence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（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‰</a:t>
                      </a: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Normal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NTD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&lt;1000g/m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&lt;33g/day)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FA*&lt;22ug/day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86.2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1000g/m~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(33-116g/day)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FA 23-78ug/day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31.8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266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11.2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3500g/m~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(117-233g/day)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FA 79-157ug/day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16.8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7.04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&gt;7000g/m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(&gt;234g/day)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  <a:cs typeface="Times New Roman" pitchFamily="18" charset="0"/>
                        </a:rPr>
                        <a:t>FA &gt;158ug /day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44.6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376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2.65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>
                        <a:alpha val="50195"/>
                      </a:srgb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100.0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836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中宋" pitchFamily="2" charset="-122"/>
                        </a:rPr>
                        <a:t>11.8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36912" name="Text Box 52"/>
          <p:cNvSpPr txBox="1">
            <a:spLocks noChangeArrowheads="1"/>
          </p:cNvSpPr>
          <p:nvPr/>
        </p:nvSpPr>
        <p:spPr bwMode="auto">
          <a:xfrm>
            <a:off x="0" y="1889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>
                <a:solidFill>
                  <a:schemeClr val="tx2"/>
                </a:solidFill>
                <a:ea typeface="黑体" pitchFamily="49" charset="-122"/>
              </a:rPr>
              <a:t>1.   NTD incidence in relation to the consumption of fortified wheat of women in a county (with 9132 child-bearing age women involved) in Shanxi( n=846)</a:t>
            </a:r>
          </a:p>
        </p:txBody>
      </p:sp>
      <p:sp>
        <p:nvSpPr>
          <p:cNvPr id="36913" name="Text Box 58"/>
          <p:cNvSpPr txBox="1">
            <a:spLocks noChangeArrowheads="1"/>
          </p:cNvSpPr>
          <p:nvPr/>
        </p:nvSpPr>
        <p:spPr bwMode="auto">
          <a:xfrm>
            <a:off x="592138" y="6453188"/>
            <a:ext cx="729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* FA=folic acid, calculated by folic acid fortified in the wheat flour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8964613" cy="936625"/>
          </a:xfrm>
        </p:spPr>
        <p:txBody>
          <a:bodyPr/>
          <a:lstStyle/>
          <a:p>
            <a:r>
              <a:rPr lang="en-US" altLang="zh-CN" sz="3200" b="1" smtClean="0">
                <a:ea typeface="华文行楷" pitchFamily="2" charset="-122"/>
              </a:rPr>
              <a:t>2</a:t>
            </a:r>
            <a:r>
              <a:rPr lang="en-US" altLang="zh-CN" sz="4000" b="1" smtClean="0">
                <a:latin typeface="Times New Roman" pitchFamily="18" charset="0"/>
                <a:ea typeface="华文行楷" pitchFamily="2" charset="-122"/>
              </a:rPr>
              <a:t>. </a:t>
            </a:r>
            <a:r>
              <a:rPr lang="en-US" altLang="zh-CN" sz="3200" b="1" smtClean="0">
                <a:ea typeface="华文行楷" pitchFamily="2" charset="-122"/>
              </a:rPr>
              <a:t>Nutrient enrichment in wheat flour in</a:t>
            </a:r>
            <a:r>
              <a:rPr lang="en-US" altLang="zh-CN" sz="4000" b="1" smtClean="0">
                <a:latin typeface="Times New Roman" pitchFamily="18" charset="0"/>
                <a:ea typeface="华文行楷" pitchFamily="2" charset="-122"/>
              </a:rPr>
              <a:t> </a:t>
            </a:r>
            <a:r>
              <a:rPr lang="en-US" altLang="zh-CN" sz="3200" b="1" smtClean="0">
                <a:latin typeface="Times New Roman" pitchFamily="18" charset="0"/>
                <a:ea typeface="华文行楷" pitchFamily="2" charset="-122"/>
              </a:rPr>
              <a:t>Hebei and Gansu Province</a:t>
            </a:r>
            <a:endParaRPr lang="zh-CN" altLang="zh-CN" sz="3600" b="1" smtClean="0"/>
          </a:p>
        </p:txBody>
      </p:sp>
      <p:graphicFrame>
        <p:nvGraphicFramePr>
          <p:cNvPr id="91139" name="Object 2"/>
          <p:cNvGraphicFramePr>
            <a:graphicFrameLocks noChangeAspect="1"/>
          </p:cNvGraphicFramePr>
          <p:nvPr/>
        </p:nvGraphicFramePr>
        <p:xfrm>
          <a:off x="684213" y="1628775"/>
          <a:ext cx="3689350" cy="2286000"/>
        </p:xfrm>
        <a:graphic>
          <a:graphicData uri="http://schemas.openxmlformats.org/presentationml/2006/ole">
            <p:oleObj spid="_x0000_s91139" name="图表" r:id="rId4" imgW="3689305" imgH="2286000" progId="Excel.Chart.8">
              <p:embed/>
            </p:oleObj>
          </a:graphicData>
        </a:graphic>
      </p:graphicFrame>
      <p:graphicFrame>
        <p:nvGraphicFramePr>
          <p:cNvPr id="91140" name="Object 3"/>
          <p:cNvGraphicFramePr>
            <a:graphicFrameLocks noChangeAspect="1"/>
          </p:cNvGraphicFramePr>
          <p:nvPr/>
        </p:nvGraphicFramePr>
        <p:xfrm>
          <a:off x="695325" y="4292600"/>
          <a:ext cx="4057650" cy="2076450"/>
        </p:xfrm>
        <a:graphic>
          <a:graphicData uri="http://schemas.openxmlformats.org/presentationml/2006/ole">
            <p:oleObj spid="_x0000_s91140" name="图表" r:id="rId5" imgW="4057695" imgH="2076450" progId="Excel.Chart.8">
              <p:embed/>
            </p:oleObj>
          </a:graphicData>
        </a:graphic>
      </p:graphicFrame>
      <p:graphicFrame>
        <p:nvGraphicFramePr>
          <p:cNvPr id="91141" name="Object 5"/>
          <p:cNvGraphicFramePr>
            <a:graphicFrameLocks noChangeAspect="1"/>
          </p:cNvGraphicFramePr>
          <p:nvPr/>
        </p:nvGraphicFramePr>
        <p:xfrm>
          <a:off x="4497388" y="4640263"/>
          <a:ext cx="4197350" cy="1936750"/>
        </p:xfrm>
        <a:graphic>
          <a:graphicData uri="http://schemas.openxmlformats.org/presentationml/2006/ole">
            <p:oleObj spid="_x0000_s91141" name="图表" r:id="rId6" imgW="4197305" imgH="1936810" progId="Excel.Chart.8">
              <p:embed/>
            </p:oleObj>
          </a:graphicData>
        </a:graphic>
      </p:graphicFrame>
      <p:graphicFrame>
        <p:nvGraphicFramePr>
          <p:cNvPr id="91142" name="Object 7"/>
          <p:cNvGraphicFramePr>
            <a:graphicFrameLocks noChangeAspect="1"/>
          </p:cNvGraphicFramePr>
          <p:nvPr/>
        </p:nvGraphicFramePr>
        <p:xfrm>
          <a:off x="4562475" y="1884363"/>
          <a:ext cx="4273550" cy="2152650"/>
        </p:xfrm>
        <a:graphic>
          <a:graphicData uri="http://schemas.openxmlformats.org/presentationml/2006/ole">
            <p:oleObj spid="_x0000_s91142" name="图表" r:id="rId7" imgW="4273505" imgH="2152650" progId="Excel.Chart.8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404813"/>
            <a:ext cx="8540750" cy="1143000"/>
          </a:xfrm>
        </p:spPr>
        <p:txBody>
          <a:bodyPr/>
          <a:lstStyle/>
          <a:p>
            <a:r>
              <a:rPr lang="en-US" altLang="zh-CN" sz="3200" b="1" smtClean="0"/>
              <a:t>Applied in 2211 rural households in 2 villages for 3 years (2003-2006)</a:t>
            </a:r>
            <a:r>
              <a:rPr lang="en-US" altLang="zh-CN" sz="4000" smtClean="0"/>
              <a:t> </a:t>
            </a:r>
          </a:p>
        </p:txBody>
      </p:sp>
      <p:sp>
        <p:nvSpPr>
          <p:cNvPr id="9318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1700213"/>
            <a:ext cx="8540750" cy="4968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/>
              <a:t>Status of micronutrient deficiencies improved:</a:t>
            </a:r>
          </a:p>
          <a:p>
            <a:r>
              <a:rPr lang="en-US" altLang="zh-CN" smtClean="0"/>
              <a:t>Iron deficiency reduced in terms of biological assessment </a:t>
            </a:r>
          </a:p>
          <a:p>
            <a:r>
              <a:rPr lang="en-US" altLang="zh-CN" smtClean="0"/>
              <a:t>Serum folic acid and zinc level improved</a:t>
            </a:r>
          </a:p>
          <a:p>
            <a:r>
              <a:rPr lang="en-US" altLang="zh-CN" smtClean="0"/>
              <a:t>Marginal vit. A deficiency reduced from 31.9% to 3.7% in Weichang and from 12.1% to 2.2% in Lanzhou.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5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323850" y="3886200"/>
            <a:ext cx="8424863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altLang="zh-CN" sz="2800" b="1" smtClean="0">
                <a:solidFill>
                  <a:srgbClr val="FF0000"/>
                </a:solidFill>
              </a:rPr>
              <a:t>4. Application of comprehensive food fortification in school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476250"/>
            <a:ext cx="8785225" cy="1143000"/>
          </a:xfrm>
        </p:spPr>
        <p:txBody>
          <a:bodyPr/>
          <a:lstStyle/>
          <a:p>
            <a:r>
              <a:rPr lang="en-US" altLang="zh-CN" sz="2800" b="1" smtClean="0">
                <a:ea typeface="华文行楷" pitchFamily="2" charset="-122"/>
              </a:rPr>
              <a:t>FFO of China CDC applied comprehensive food fortification interventions in PuGongYing Middle school  in 2007 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773238"/>
            <a:ext cx="9109075" cy="4895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Aft>
                <a:spcPts val="1200"/>
              </a:spcAft>
              <a:buClr>
                <a:srgbClr val="336600"/>
              </a:buClr>
              <a:buSzPct val="55000"/>
              <a:buFont typeface="Wingdings" pitchFamily="2" charset="2"/>
              <a:buNone/>
            </a:pPr>
            <a:r>
              <a:rPr lang="en-US" altLang="zh-CN" sz="2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Using fortified soy sauce and VA fortified vegetable oil for cooking, and</a:t>
            </a:r>
          </a:p>
          <a:p>
            <a:pPr marL="609600" indent="-609600">
              <a:lnSpc>
                <a:spcPct val="80000"/>
              </a:lnSpc>
              <a:spcAft>
                <a:spcPts val="1200"/>
              </a:spcAft>
              <a:buClr>
                <a:srgbClr val="336600"/>
              </a:buClr>
              <a:buSzPct val="55000"/>
              <a:buFont typeface="Wingdings" pitchFamily="2" charset="2"/>
              <a:buNone/>
            </a:pPr>
            <a:r>
              <a:rPr lang="en-US" altLang="zh-CN" sz="2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consuming fortified rice among 500 students for 8 months:</a:t>
            </a:r>
          </a:p>
          <a:p>
            <a:pPr marL="609600" indent="-609600">
              <a:lnSpc>
                <a:spcPct val="80000"/>
              </a:lnSpc>
              <a:spcAft>
                <a:spcPts val="1200"/>
              </a:spcAft>
              <a:buClr>
                <a:srgbClr val="336600"/>
              </a:buClr>
              <a:buSzPct val="55000"/>
              <a:buFont typeface="Wingdings" pitchFamily="2" charset="2"/>
              <a:buNone/>
            </a:pPr>
            <a:r>
              <a:rPr lang="en-US" altLang="zh-CN" sz="2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1.Anemia Prevalence reduced to the average of the same area (see fig);</a:t>
            </a:r>
          </a:p>
          <a:p>
            <a:pPr marL="609600" indent="-609600">
              <a:lnSpc>
                <a:spcPct val="80000"/>
              </a:lnSpc>
              <a:spcAft>
                <a:spcPts val="1200"/>
              </a:spcAft>
              <a:buClr>
                <a:srgbClr val="336600"/>
              </a:buClr>
              <a:buSzPct val="55000"/>
              <a:buFont typeface="Wingdings" pitchFamily="2" charset="2"/>
              <a:buNone/>
            </a:pPr>
            <a:r>
              <a:rPr lang="en-US" altLang="zh-CN" sz="2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2. Marginal VA def. reduced from 15.4% to 6.4% . </a:t>
            </a:r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/>
        </p:nvGraphicFramePr>
        <p:xfrm>
          <a:off x="250825" y="3429000"/>
          <a:ext cx="8193088" cy="3429000"/>
        </p:xfrm>
        <a:graphic>
          <a:graphicData uri="http://schemas.openxmlformats.org/presentationml/2006/ole">
            <p:oleObj spid="_x0000_s105476" name="图表" r:id="rId4" imgW="8585200" imgH="3663890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5288" y="260350"/>
            <a:ext cx="8424862" cy="2520950"/>
          </a:xfrm>
        </p:spPr>
        <p:txBody>
          <a:bodyPr/>
          <a:lstStyle/>
          <a:p>
            <a:pPr marL="609600" indent="-609600" eaLnBrk="1" hangingPunct="1"/>
            <a:r>
              <a:rPr lang="en-US" altLang="zh-CN" sz="4000" b="1" smtClean="0">
                <a:solidFill>
                  <a:schemeClr val="tx2"/>
                </a:solidFill>
              </a:rPr>
              <a:t>(1) Iodine </a:t>
            </a:r>
            <a:r>
              <a:rPr lang="en-US" altLang="zh-CN" smtClean="0"/>
              <a:t> </a:t>
            </a:r>
          </a:p>
          <a:p>
            <a:pPr marL="609600" indent="-609600" eaLnBrk="1" hangingPunct="1"/>
            <a:r>
              <a:rPr lang="en-US" altLang="zh-CN" smtClean="0"/>
              <a:t>Successfully controlled by mandatory salt iodization since 1993 –</a:t>
            </a:r>
          </a:p>
          <a:p>
            <a:pPr marL="609600" indent="-609600" eaLnBrk="1" hangingPunct="1"/>
            <a:r>
              <a:rPr lang="en-US" altLang="zh-CN" smtClean="0"/>
              <a:t>The challenge will be program </a:t>
            </a:r>
            <a:r>
              <a:rPr lang="en-US" altLang="zh-CN" b="1" smtClean="0">
                <a:solidFill>
                  <a:schemeClr val="folHlink"/>
                </a:solidFill>
              </a:rPr>
              <a:t>persistency</a:t>
            </a:r>
          </a:p>
          <a:p>
            <a:pPr marL="609600" indent="-609600" eaLnBrk="1" hangingPunct="1"/>
            <a:endParaRPr lang="en-US" altLang="zh-CN" smtClean="0"/>
          </a:p>
        </p:txBody>
      </p:sp>
      <p:graphicFrame>
        <p:nvGraphicFramePr>
          <p:cNvPr id="6235" name="Group 91"/>
          <p:cNvGraphicFramePr>
            <a:graphicFrameLocks noGrp="1"/>
          </p:cNvGraphicFramePr>
          <p:nvPr>
            <p:ph sz="half" idx="4294967295"/>
          </p:nvPr>
        </p:nvGraphicFramePr>
        <p:xfrm>
          <a:off x="323850" y="2852738"/>
          <a:ext cx="8424863" cy="3455988"/>
        </p:xfrm>
        <a:graphic>
          <a:graphicData uri="http://schemas.openxmlformats.org/drawingml/2006/table">
            <a:tbl>
              <a:tblPr/>
              <a:tblGrid>
                <a:gridCol w="2759075"/>
                <a:gridCol w="1116013"/>
                <a:gridCol w="1050925"/>
                <a:gridCol w="1122362"/>
                <a:gridCol w="1295400"/>
                <a:gridCol w="1081088"/>
              </a:tblGrid>
              <a:tr h="371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Indicators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1995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1997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1999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2002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2005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4890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Coverage of households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consumed iodized salt (%)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39.9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69.0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80.6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88.8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90.2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Median of urinary I</a:t>
                      </a:r>
                      <a:r>
                        <a:rPr kumimoji="0" lang="en-US" altLang="zh-CN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In children aged 8 -10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(μg/L)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164.8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330.2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306.0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241.2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246.3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Goiter rate in children aged 8 -10 (%)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20.4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10.9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8.8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7D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5.8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  <a:cs typeface="Times New Roman" pitchFamily="18" charset="0"/>
                        </a:rPr>
                        <a:t>5.0%</a:t>
                      </a:r>
                    </a:p>
                  </a:txBody>
                  <a:tcPr marL="91424" marR="91424" marT="45712" marB="45712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15401" name="Text Box 61"/>
          <p:cNvSpPr txBox="1">
            <a:spLocks noChangeArrowheads="1"/>
          </p:cNvSpPr>
          <p:nvPr/>
        </p:nvSpPr>
        <p:spPr bwMode="auto">
          <a:xfrm>
            <a:off x="592138" y="6308725"/>
            <a:ext cx="540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1800" b="1"/>
              <a:t>Source:  National IDD Surveillance (MOH)</a:t>
            </a:r>
          </a:p>
          <a:p>
            <a:endParaRPr lang="en-US" altLang="zh-CN" sz="1800" b="1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501650" y="333375"/>
            <a:ext cx="82296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32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华文行楷" pitchFamily="2" charset="-122"/>
              </a:rPr>
              <a:t>Cost for comprehensive intervention</a:t>
            </a:r>
          </a:p>
        </p:txBody>
      </p:sp>
      <p:graphicFrame>
        <p:nvGraphicFramePr>
          <p:cNvPr id="103470" name="Group 46"/>
          <p:cNvGraphicFramePr>
            <a:graphicFrameLocks noGrp="1"/>
          </p:cNvGraphicFramePr>
          <p:nvPr>
            <p:ph type="tbl" idx="4294967295"/>
          </p:nvPr>
        </p:nvGraphicFramePr>
        <p:xfrm>
          <a:off x="1162050" y="1628775"/>
          <a:ext cx="7442200" cy="4205288"/>
        </p:xfrm>
        <a:graphic>
          <a:graphicData uri="http://schemas.openxmlformats.org/drawingml/2006/table">
            <a:tbl>
              <a:tblPr/>
              <a:tblGrid>
                <a:gridCol w="3521075"/>
                <a:gridCol w="1890713"/>
                <a:gridCol w="2030412"/>
              </a:tblGrid>
              <a:tr h="51117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华文新魏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Cost increased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（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Yuan/day)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华文新魏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Boys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Girls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Fortified so sauce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0.0015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0.0015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VA fortified veg. oil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Multi-nutrients fort. rice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Eggs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Total cost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新魏" pitchFamily="2" charset="-122"/>
                        </a:rPr>
                        <a:t>0.26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Rectangle 5"/>
          <p:cNvSpPr>
            <a:spLocks noGrp="1" noRot="1" noChangeArrowheads="1"/>
          </p:cNvSpPr>
          <p:nvPr>
            <p:ph type="subTitle" idx="4294967295"/>
          </p:nvPr>
        </p:nvSpPr>
        <p:spPr>
          <a:xfrm>
            <a:off x="0" y="3860800"/>
            <a:ext cx="8675688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altLang="zh-CN" sz="2800" b="1" smtClean="0">
                <a:solidFill>
                  <a:srgbClr val="FF0000"/>
                </a:solidFill>
                <a:ea typeface="华文行楷" pitchFamily="2" charset="-122"/>
              </a:rPr>
              <a:t>5. Technology for rice fortification is matured</a:t>
            </a:r>
            <a:endParaRPr lang="zh-CN" altLang="en-US" sz="2800" b="1" smtClean="0">
              <a:solidFill>
                <a:srgbClr val="FF0000"/>
              </a:solidFill>
              <a:ea typeface="华文行楷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333375"/>
            <a:ext cx="7772400" cy="1079500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chemeClr val="tx1"/>
                </a:solidFill>
              </a:rPr>
              <a:t>Appeal for partnership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5288" y="1268413"/>
            <a:ext cx="8424862" cy="4105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chemeClr val="tx2"/>
                </a:solidFill>
              </a:rPr>
              <a:t>Government –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>
                <a:solidFill>
                  <a:schemeClr val="tx2"/>
                </a:solidFill>
              </a:rPr>
              <a:t>    </a:t>
            </a:r>
            <a:r>
              <a:rPr lang="en-US" altLang="zh-CN" sz="2800" smtClean="0"/>
              <a:t>Policy, regulation &amp; standards, advocacy, sectoral coordination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chemeClr val="tx2"/>
                </a:solidFill>
              </a:rPr>
              <a:t>Scientists –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>
                <a:solidFill>
                  <a:schemeClr val="tx2"/>
                </a:solidFill>
              </a:rPr>
              <a:t>    </a:t>
            </a:r>
            <a:r>
              <a:rPr lang="en-US" altLang="zh-CN" sz="2800" smtClean="0"/>
              <a:t>Research, product evaluation, information,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/>
              <a:t>    public education, assist social marketing</a:t>
            </a:r>
            <a:r>
              <a:rPr lang="en-US" altLang="zh-CN" sz="280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solidFill>
                  <a:schemeClr val="tx2"/>
                </a:solidFill>
              </a:rPr>
              <a:t>Industry --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>
                <a:solidFill>
                  <a:schemeClr val="tx2"/>
                </a:solidFill>
              </a:rPr>
              <a:t>    </a:t>
            </a:r>
            <a:r>
              <a:rPr lang="en-US" altLang="zh-CN" sz="2800" smtClean="0"/>
              <a:t>R&amp;D, production,distribution, price, safety,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smtClean="0"/>
              <a:t>    social responsibility, social marketing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2800" smtClean="0"/>
              <a:t>   </a:t>
            </a:r>
            <a:r>
              <a:rPr lang="en-US" altLang="zh-CN" sz="3600" b="1" smtClean="0">
                <a:solidFill>
                  <a:srgbClr val="FF0000"/>
                </a:solidFill>
              </a:rPr>
              <a:t>No partnership among them,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3600" b="1" smtClean="0">
                <a:solidFill>
                  <a:srgbClr val="FF0000"/>
                </a:solidFill>
              </a:rPr>
              <a:t>      no success of national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01625" y="0"/>
            <a:ext cx="8591550" cy="1052513"/>
          </a:xfrm>
        </p:spPr>
        <p:txBody>
          <a:bodyPr/>
          <a:lstStyle/>
          <a:p>
            <a:r>
              <a:rPr lang="en-US" altLang="zh-CN" sz="4800" b="1" smtClean="0"/>
              <a:t>Looking into the future</a:t>
            </a:r>
          </a:p>
        </p:txBody>
      </p:sp>
      <p:sp>
        <p:nvSpPr>
          <p:cNvPr id="108547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smtClean="0"/>
              <a:t>The activities are supported by the governmental sectors such as MOH, National Grain Bureau, and local governments;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zh-CN" sz="2800" smtClean="0"/>
              <a:t>But still are at project basis and societal experiment level;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800" smtClean="0"/>
          </a:p>
          <a:p>
            <a:pPr>
              <a:lnSpc>
                <a:spcPct val="80000"/>
              </a:lnSpc>
            </a:pPr>
            <a:r>
              <a:rPr lang="en-US" altLang="zh-CN" sz="2800" smtClean="0"/>
              <a:t>We are on the way of scaling up – Policy making, industry commitments to social responsibility on massive fortification, intensive and effective public education on the health and development benefits of fortified food are the requisites for scaling up.;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4000" b="1" smtClean="0">
                <a:solidFill>
                  <a:srgbClr val="FF0000"/>
                </a:solidFill>
              </a:rPr>
              <a:t>We fell confident ,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4000" b="1" smtClean="0">
                <a:solidFill>
                  <a:srgbClr val="FF0000"/>
                </a:solidFill>
              </a:rPr>
              <a:t>but there is a long way to go!    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89125" y="2916238"/>
            <a:ext cx="5121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6000" b="1">
                <a:solidFill>
                  <a:schemeClr val="tx2"/>
                </a:solidFill>
              </a:rPr>
              <a:t>Thank you!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250825" y="333375"/>
            <a:ext cx="8642350" cy="1079500"/>
          </a:xfrm>
        </p:spPr>
        <p:txBody>
          <a:bodyPr/>
          <a:lstStyle/>
          <a:p>
            <a:pPr eaLnBrk="1" hangingPunct="1"/>
            <a:r>
              <a:rPr lang="en-US" altLang="zh-CN" sz="4000" b="1" smtClean="0"/>
              <a:t>(2)  Iron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79388" y="1412875"/>
            <a:ext cx="8785225" cy="4225925"/>
          </a:xfrm>
        </p:spPr>
        <p:txBody>
          <a:bodyPr/>
          <a:lstStyle/>
          <a:p>
            <a:pPr eaLnBrk="1" hangingPunct="1"/>
            <a:endParaRPr lang="en-US" altLang="zh-CN" sz="2400" smtClean="0"/>
          </a:p>
          <a:p>
            <a:pPr eaLnBrk="1" hangingPunct="1"/>
            <a:r>
              <a:rPr lang="en-US" altLang="zh-CN" sz="2400" smtClean="0"/>
              <a:t>  </a:t>
            </a:r>
            <a:r>
              <a:rPr lang="en-US" altLang="zh-CN" sz="4000" smtClean="0">
                <a:solidFill>
                  <a:schemeClr val="folHlink"/>
                </a:solidFill>
              </a:rPr>
              <a:t>■</a:t>
            </a:r>
            <a:r>
              <a:rPr lang="en-US" altLang="zh-CN" sz="4000" smtClean="0"/>
              <a:t> </a:t>
            </a:r>
            <a:r>
              <a:rPr lang="en-US" altLang="zh-CN" sz="4000" smtClean="0">
                <a:solidFill>
                  <a:schemeClr val="folHlink"/>
                </a:solidFill>
              </a:rPr>
              <a:t>Dietary intake</a:t>
            </a:r>
            <a:r>
              <a:rPr lang="en-US" altLang="zh-CN" sz="4000" smtClean="0"/>
              <a:t> of iron </a:t>
            </a:r>
          </a:p>
          <a:p>
            <a:pPr eaLnBrk="1" hangingPunct="1"/>
            <a:endParaRPr lang="en-US" altLang="zh-CN" sz="4000" smtClean="0"/>
          </a:p>
          <a:p>
            <a:pPr eaLnBrk="1" hangingPunct="1"/>
            <a:r>
              <a:rPr lang="en-US" altLang="zh-CN" smtClean="0"/>
              <a:t>In 2002—  23mg/reference man</a:t>
            </a:r>
          </a:p>
          <a:p>
            <a:pPr eaLnBrk="1" hangingPunct="1"/>
            <a:r>
              <a:rPr lang="en-US" altLang="zh-CN" smtClean="0"/>
              <a:t>  </a:t>
            </a:r>
          </a:p>
          <a:p>
            <a:pPr eaLnBrk="1" hangingPunct="1"/>
            <a:r>
              <a:rPr lang="en-US" altLang="zh-CN" smtClean="0"/>
              <a:t>   </a:t>
            </a:r>
          </a:p>
          <a:p>
            <a:pPr eaLnBrk="1" hangingPunct="1"/>
            <a:endParaRPr lang="en-US" altLang="zh-CN" sz="2800" smtClean="0"/>
          </a:p>
          <a:p>
            <a:pPr eaLnBrk="1" hangingPunct="1"/>
            <a:endParaRPr lang="en-US" altLang="zh-CN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404813"/>
            <a:ext cx="7772400" cy="936625"/>
          </a:xfrm>
        </p:spPr>
        <p:txBody>
          <a:bodyPr/>
          <a:lstStyle/>
          <a:p>
            <a:pPr eaLnBrk="1" hangingPunct="1"/>
            <a:r>
              <a:rPr lang="en-US" altLang="zh-CN" sz="4000" smtClean="0"/>
              <a:t>Dietary intake (mg/d) and source of iron in Chinese diet</a:t>
            </a:r>
          </a:p>
        </p:txBody>
      </p:sp>
      <p:graphicFrame>
        <p:nvGraphicFramePr>
          <p:cNvPr id="36951" name="Group 87"/>
          <p:cNvGraphicFramePr>
            <a:graphicFrameLocks noGrp="1"/>
          </p:cNvGraphicFramePr>
          <p:nvPr/>
        </p:nvGraphicFramePr>
        <p:xfrm>
          <a:off x="179388" y="1773238"/>
          <a:ext cx="8713787" cy="4157472"/>
        </p:xfrm>
        <a:graphic>
          <a:graphicData uri="http://schemas.openxmlformats.org/drawingml/2006/table">
            <a:tbl>
              <a:tblPr/>
              <a:tblGrid>
                <a:gridCol w="1854200"/>
                <a:gridCol w="1050925"/>
                <a:gridCol w="930275"/>
                <a:gridCol w="1217612"/>
                <a:gridCol w="1147763"/>
                <a:gridCol w="1220787"/>
                <a:gridCol w="1292225"/>
              </a:tblGrid>
              <a:tr h="782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Big cities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M/S cities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Rural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Rural 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Rural III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Rural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Total intake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Food source of iron in diet (% of total intake)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Cereals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Soybean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7.3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Vegetables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16.5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Potato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Meat &amp; fish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85" name="Text Box 85"/>
          <p:cNvSpPr txBox="1">
            <a:spLocks noChangeArrowheads="1"/>
          </p:cNvSpPr>
          <p:nvPr/>
        </p:nvSpPr>
        <p:spPr bwMode="auto">
          <a:xfrm>
            <a:off x="158750" y="6021388"/>
            <a:ext cx="6142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Source: 2002 Nationwide Nutrition and Health Survey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250825" y="188913"/>
            <a:ext cx="8569325" cy="1008062"/>
          </a:xfrm>
        </p:spPr>
        <p:txBody>
          <a:bodyPr/>
          <a:lstStyle/>
          <a:p>
            <a:pPr eaLnBrk="1" hangingPunct="1"/>
            <a:r>
              <a:rPr lang="en-US" altLang="zh-CN" sz="4000" smtClean="0"/>
              <a:t>Calculation of the intake of </a:t>
            </a:r>
            <a:br>
              <a:rPr lang="en-US" altLang="zh-CN" sz="4000" smtClean="0"/>
            </a:br>
            <a:r>
              <a:rPr lang="en-US" altLang="zh-CN" sz="4000" smtClean="0"/>
              <a:t>absorbed iron of Chinese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0" y="1341438"/>
            <a:ext cx="9144000" cy="5256212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>
                <a:solidFill>
                  <a:schemeClr val="hlink"/>
                </a:solidFill>
              </a:rPr>
              <a:t> Dietary intake</a:t>
            </a:r>
            <a:r>
              <a:rPr lang="en-US" altLang="zh-CN" sz="2800" smtClean="0"/>
              <a:t> of iron in 2002—  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         23mg/reference man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zh-CN" sz="2800" smtClean="0"/>
              <a:t> Assumed </a:t>
            </a:r>
            <a:r>
              <a:rPr lang="en-US" altLang="zh-CN" sz="2800" smtClean="0">
                <a:solidFill>
                  <a:schemeClr val="hlink"/>
                </a:solidFill>
              </a:rPr>
              <a:t>absorption rate</a:t>
            </a:r>
            <a:r>
              <a:rPr lang="en-US" altLang="zh-CN" sz="2800" smtClean="0"/>
              <a:t> of iron in Chinese diet ~4%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zh-CN" sz="2800" smtClean="0"/>
              <a:t>  Estimated </a:t>
            </a:r>
            <a:r>
              <a:rPr lang="en-US" altLang="zh-CN" sz="2800" smtClean="0">
                <a:solidFill>
                  <a:schemeClr val="hlink"/>
                </a:solidFill>
              </a:rPr>
              <a:t>Absorbed iron-</a:t>
            </a:r>
            <a:r>
              <a:rPr lang="en-US" altLang="zh-CN" sz="2800" smtClean="0"/>
              <a:t> 0.92mg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        76% of requirement of adult man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        54% of requirement of adult women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        40% of requirement of 15-17yr adolescent girls </a:t>
            </a:r>
            <a:r>
              <a:rPr lang="en-US" altLang="zh-CN" sz="2400" smtClean="0"/>
              <a:t>(Actual intake: 20mg )</a:t>
            </a:r>
          </a:p>
          <a:p>
            <a:pPr eaLnBrk="1" hangingPunct="1">
              <a:lnSpc>
                <a:spcPct val="80000"/>
              </a:lnSpc>
            </a:pPr>
            <a:endParaRPr lang="en-US" altLang="zh-CN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280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549275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b="1" smtClean="0">
                <a:solidFill>
                  <a:schemeClr val="tx2"/>
                </a:solidFill>
              </a:rPr>
              <a:t>Anemia prevalence of population in 2002</a:t>
            </a:r>
          </a:p>
          <a:p>
            <a:pPr eaLnBrk="1" hangingPunct="1">
              <a:lnSpc>
                <a:spcPct val="90000"/>
              </a:lnSpc>
            </a:pPr>
            <a:endParaRPr lang="en-US" altLang="zh-CN" b="1" smtClean="0">
              <a:solidFill>
                <a:schemeClr val="tx2"/>
              </a:solidFill>
            </a:endParaRPr>
          </a:p>
        </p:txBody>
      </p:sp>
      <p:graphicFrame>
        <p:nvGraphicFramePr>
          <p:cNvPr id="10358" name="Group 118"/>
          <p:cNvGraphicFramePr>
            <a:graphicFrameLocks noGrp="1"/>
          </p:cNvGraphicFramePr>
          <p:nvPr>
            <p:ph sz="half" idx="4294967295"/>
          </p:nvPr>
        </p:nvGraphicFramePr>
        <p:xfrm>
          <a:off x="179388" y="1557338"/>
          <a:ext cx="8483600" cy="4663440"/>
        </p:xfrm>
        <a:graphic>
          <a:graphicData uri="http://schemas.openxmlformats.org/drawingml/2006/table">
            <a:tbl>
              <a:tblPr/>
              <a:tblGrid>
                <a:gridCol w="4232275"/>
                <a:gridCol w="1479550"/>
                <a:gridCol w="1550987"/>
                <a:gridCol w="12207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Urban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Rural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Nat’l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16.7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Female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By age groups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Children 6-11mon.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38.3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       12-23mon.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29.2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29.0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Women 18-44yr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27.2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Adult &gt;60yr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19.6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28.8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Pregnant women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1" name="Text Box 113"/>
          <p:cNvSpPr txBox="1">
            <a:spLocks noChangeArrowheads="1"/>
          </p:cNvSpPr>
          <p:nvPr/>
        </p:nvSpPr>
        <p:spPr bwMode="auto">
          <a:xfrm>
            <a:off x="-323850" y="6165850"/>
            <a:ext cx="794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800"/>
              <a:t>          Source: 2002 Nationwide Nutrition and Health Status Survey, Report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179388" y="549275"/>
            <a:ext cx="8964612" cy="863600"/>
          </a:xfrm>
        </p:spPr>
        <p:txBody>
          <a:bodyPr/>
          <a:lstStyle/>
          <a:p>
            <a:pPr eaLnBrk="1" hangingPunct="1"/>
            <a:r>
              <a:rPr lang="en-US" altLang="zh-CN" sz="3600" smtClean="0"/>
              <a:t>Minor/no reduction of anemia prevalence along with economic growth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23850" y="1916113"/>
            <a:ext cx="8569325" cy="4608512"/>
          </a:xfrm>
        </p:spPr>
        <p:txBody>
          <a:bodyPr/>
          <a:lstStyle/>
          <a:p>
            <a:pPr marL="914400" lvl="2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altLang="zh-CN" i="1" u="sng" smtClean="0">
                <a:solidFill>
                  <a:schemeClr val="tx2"/>
                </a:solidFill>
              </a:rPr>
              <a:t>Malnutrition of children under 5 steadily reducing.but anemia almost no change during 1998-2005</a:t>
            </a:r>
          </a:p>
          <a:p>
            <a:pPr marL="914400" lvl="2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altLang="zh-CN" b="1" smtClean="0">
                <a:solidFill>
                  <a:srgbClr val="FFFF00"/>
                </a:solidFill>
              </a:rPr>
              <a:t>          </a:t>
            </a:r>
            <a:r>
              <a:rPr kumimoji="1" lang="en-US" altLang="zh-CN" sz="2000" b="1" smtClean="0"/>
              <a:t>Underweight %</a:t>
            </a:r>
            <a:r>
              <a:rPr kumimoji="1" lang="en-US" altLang="zh-CN" b="1" smtClean="0"/>
              <a:t>     </a:t>
            </a:r>
            <a:r>
              <a:rPr kumimoji="1" lang="en-US" altLang="zh-CN" sz="2000" b="1" smtClean="0"/>
              <a:t>Stunting %            Anemia %</a:t>
            </a:r>
          </a:p>
          <a:p>
            <a:pPr marL="914400" lvl="2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altLang="zh-CN" sz="2000" b="1" smtClean="0"/>
              <a:t>Year     </a:t>
            </a:r>
            <a:r>
              <a:rPr kumimoji="1" lang="en-US" altLang="zh-CN" sz="1800" b="1" smtClean="0"/>
              <a:t>Urban  Rural            Urban     Rural       Urban    Rural</a:t>
            </a:r>
          </a:p>
          <a:p>
            <a:pPr marL="914400" lvl="2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altLang="zh-CN" sz="1800" b="1" smtClean="0"/>
              <a:t>1990*      8.0      22.6                9.4        41.4            13.1       17.6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zh-CN" sz="2400" b="1" smtClean="0"/>
              <a:t>          </a:t>
            </a:r>
            <a:r>
              <a:rPr kumimoji="1" lang="en-US" altLang="zh-CN" sz="2000" b="1" smtClean="0"/>
              <a:t>1995*     4.6     17.8              8.9      39.1             -            -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zh-CN" sz="2400" b="1" smtClean="0"/>
              <a:t>          </a:t>
            </a:r>
            <a:r>
              <a:rPr kumimoji="1" lang="en-US" altLang="zh-CN" sz="2000" b="1" smtClean="0"/>
              <a:t>1998*     2.7     12.6              4.1      22.6           15.2     17.7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zh-CN" sz="2000" b="1" smtClean="0"/>
              <a:t>            2000*     3.4     13.8              2.9      20.3           12.3      26.7 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zh-CN" sz="2000" b="1" smtClean="0">
                <a:solidFill>
                  <a:srgbClr val="800000"/>
                </a:solidFill>
              </a:rPr>
              <a:t>            2002**    3.1       9.4             4.9      17.3            </a:t>
            </a:r>
            <a:r>
              <a:rPr kumimoji="1" lang="en-US" altLang="zh-CN" sz="2000" b="1" smtClean="0"/>
              <a:t>12.7     20.8</a:t>
            </a:r>
            <a:endParaRPr kumimoji="1" lang="en-US" altLang="zh-CN" sz="2000" b="1" smtClean="0">
              <a:solidFill>
                <a:srgbClr val="800000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zh-CN" sz="2000" b="1" smtClean="0">
                <a:solidFill>
                  <a:srgbClr val="CC0000"/>
                </a:solidFill>
              </a:rPr>
              <a:t>            </a:t>
            </a:r>
            <a:r>
              <a:rPr kumimoji="1" lang="en-US" altLang="zh-CN" sz="2000" b="1" smtClean="0"/>
              <a:t>2005*     1.8       8.6              2.5      13.1            11.6     20.3      	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1800" b="1" smtClean="0">
                <a:solidFill>
                  <a:schemeClr val="tx2"/>
                </a:solidFill>
              </a:rPr>
              <a:t>% reduction 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zh-CN" sz="1800" b="1" smtClean="0">
                <a:solidFill>
                  <a:schemeClr val="tx2"/>
                </a:solidFill>
              </a:rPr>
              <a:t>during 1998-2005</a:t>
            </a:r>
            <a:r>
              <a:rPr lang="en-US" altLang="zh-CN" sz="1800" b="1" smtClean="0"/>
              <a:t>  78        62                 73         68                11          -15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684213" y="1844675"/>
            <a:ext cx="792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4140200" y="2924175"/>
            <a:ext cx="0" cy="302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156325" y="2852738"/>
            <a:ext cx="0" cy="3168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万里长城">
  <a:themeElements>
    <a:clrScheme name="万里长城 1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FFFF99"/>
      </a:accent1>
      <a:accent2>
        <a:srgbClr val="0066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005C5C"/>
      </a:accent6>
      <a:hlink>
        <a:srgbClr val="800080"/>
      </a:hlink>
      <a:folHlink>
        <a:srgbClr val="FF6600"/>
      </a:folHlink>
    </a:clrScheme>
    <a:fontScheme name="万里长城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万里长城 1">
        <a:dk1>
          <a:srgbClr val="000000"/>
        </a:dk1>
        <a:lt1>
          <a:srgbClr val="FFFFFF"/>
        </a:lt1>
        <a:dk2>
          <a:srgbClr val="000099"/>
        </a:dk2>
        <a:lt2>
          <a:srgbClr val="969696"/>
        </a:lt2>
        <a:accent1>
          <a:srgbClr val="FFFF99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005C5C"/>
        </a:accent6>
        <a:hlink>
          <a:srgbClr val="80008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2">
        <a:dk1>
          <a:srgbClr val="000000"/>
        </a:dk1>
        <a:lt1>
          <a:srgbClr val="8EA4EA"/>
        </a:lt1>
        <a:dk2>
          <a:srgbClr val="0033CC"/>
        </a:dk2>
        <a:lt2>
          <a:srgbClr val="969696"/>
        </a:lt2>
        <a:accent1>
          <a:srgbClr val="86B5B6"/>
        </a:accent1>
        <a:accent2>
          <a:srgbClr val="FFCC66"/>
        </a:accent2>
        <a:accent3>
          <a:srgbClr val="C6CFF3"/>
        </a:accent3>
        <a:accent4>
          <a:srgbClr val="000000"/>
        </a:accent4>
        <a:accent5>
          <a:srgbClr val="C3D7D7"/>
        </a:accent5>
        <a:accent6>
          <a:srgbClr val="E7B95C"/>
        </a:accent6>
        <a:hlink>
          <a:srgbClr val="626292"/>
        </a:hlink>
        <a:folHlink>
          <a:srgbClr val="A23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3">
        <a:dk1>
          <a:srgbClr val="0000FF"/>
        </a:dk1>
        <a:lt1>
          <a:srgbClr val="C0C0C0"/>
        </a:lt1>
        <a:dk2>
          <a:srgbClr val="000000"/>
        </a:dk2>
        <a:lt2>
          <a:srgbClr val="B2B2B2"/>
        </a:lt2>
        <a:accent1>
          <a:srgbClr val="FFCC99"/>
        </a:accent1>
        <a:accent2>
          <a:srgbClr val="FF99CC"/>
        </a:accent2>
        <a:accent3>
          <a:srgbClr val="DCDCDC"/>
        </a:accent3>
        <a:accent4>
          <a:srgbClr val="0000DA"/>
        </a:accent4>
        <a:accent5>
          <a:srgbClr val="FFE2CA"/>
        </a:accent5>
        <a:accent6>
          <a:srgbClr val="E78AB9"/>
        </a:accent6>
        <a:hlink>
          <a:srgbClr val="9C4070"/>
        </a:hlink>
        <a:folHlink>
          <a:srgbClr val="0071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4">
        <a:dk1>
          <a:srgbClr val="0029AC"/>
        </a:dk1>
        <a:lt1>
          <a:srgbClr val="CCFFCC"/>
        </a:lt1>
        <a:dk2>
          <a:srgbClr val="993366"/>
        </a:dk2>
        <a:lt2>
          <a:srgbClr val="969696"/>
        </a:lt2>
        <a:accent1>
          <a:srgbClr val="FFCC99"/>
        </a:accent1>
        <a:accent2>
          <a:srgbClr val="6699FF"/>
        </a:accent2>
        <a:accent3>
          <a:srgbClr val="E2FFE2"/>
        </a:accent3>
        <a:accent4>
          <a:srgbClr val="002192"/>
        </a:accent4>
        <a:accent5>
          <a:srgbClr val="FFE2CA"/>
        </a:accent5>
        <a:accent6>
          <a:srgbClr val="5C8AE7"/>
        </a:accent6>
        <a:hlink>
          <a:srgbClr val="006600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5">
        <a:dk1>
          <a:srgbClr val="333333"/>
        </a:dk1>
        <a:lt1>
          <a:srgbClr val="FF99CC"/>
        </a:lt1>
        <a:dk2>
          <a:srgbClr val="006600"/>
        </a:dk2>
        <a:lt2>
          <a:srgbClr val="B2B2B2"/>
        </a:lt2>
        <a:accent1>
          <a:srgbClr val="FFFF66"/>
        </a:accent1>
        <a:accent2>
          <a:srgbClr val="33CCFF"/>
        </a:accent2>
        <a:accent3>
          <a:srgbClr val="FFCAE2"/>
        </a:accent3>
        <a:accent4>
          <a:srgbClr val="2A2A2A"/>
        </a:accent4>
        <a:accent5>
          <a:srgbClr val="FFFFB8"/>
        </a:accent5>
        <a:accent6>
          <a:srgbClr val="2DB9E7"/>
        </a:accent6>
        <a:hlink>
          <a:srgbClr val="6600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6">
        <a:dk1>
          <a:srgbClr val="000000"/>
        </a:dk1>
        <a:lt1>
          <a:srgbClr val="FFFFCC"/>
        </a:lt1>
        <a:dk2>
          <a:srgbClr val="6756A6"/>
        </a:dk2>
        <a:lt2>
          <a:srgbClr val="969696"/>
        </a:lt2>
        <a:accent1>
          <a:srgbClr val="99CCFF"/>
        </a:accent1>
        <a:accent2>
          <a:srgbClr val="008000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007300"/>
        </a:accent6>
        <a:hlink>
          <a:srgbClr val="990033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7">
        <a:dk1>
          <a:srgbClr val="CC3300"/>
        </a:dk1>
        <a:lt1>
          <a:srgbClr val="99CCFF"/>
        </a:lt1>
        <a:dk2>
          <a:srgbClr val="003399"/>
        </a:dk2>
        <a:lt2>
          <a:srgbClr val="969696"/>
        </a:lt2>
        <a:accent1>
          <a:srgbClr val="CED7FE"/>
        </a:accent1>
        <a:accent2>
          <a:srgbClr val="FFFFFF"/>
        </a:accent2>
        <a:accent3>
          <a:srgbClr val="CAE2FF"/>
        </a:accent3>
        <a:accent4>
          <a:srgbClr val="AE2A00"/>
        </a:accent4>
        <a:accent5>
          <a:srgbClr val="E3E8FE"/>
        </a:accent5>
        <a:accent6>
          <a:srgbClr val="E7E7E7"/>
        </a:accent6>
        <a:hlink>
          <a:srgbClr val="00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8">
        <a:dk1>
          <a:srgbClr val="006600"/>
        </a:dk1>
        <a:lt1>
          <a:srgbClr val="FFCC99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FFFF66"/>
        </a:accent2>
        <a:accent3>
          <a:srgbClr val="FFE2CA"/>
        </a:accent3>
        <a:accent4>
          <a:srgbClr val="005600"/>
        </a:accent4>
        <a:accent5>
          <a:srgbClr val="FFFFFF"/>
        </a:accent5>
        <a:accent6>
          <a:srgbClr val="E7E75C"/>
        </a:accent6>
        <a:hlink>
          <a:srgbClr val="5B5B89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CDESIGNA</Template>
  <TotalTime>1176</TotalTime>
  <Words>2174</Words>
  <Application>Microsoft Office PowerPoint</Application>
  <PresentationFormat>On-screen Show (4:3)</PresentationFormat>
  <Paragraphs>548</Paragraphs>
  <Slides>44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44</vt:i4>
      </vt:variant>
    </vt:vector>
  </HeadingPairs>
  <TitlesOfParts>
    <vt:vector size="62" baseType="lpstr">
      <vt:lpstr>Arial</vt:lpstr>
      <vt:lpstr>宋体</vt:lpstr>
      <vt:lpstr>Wingdings</vt:lpstr>
      <vt:lpstr>Times New Roman</vt:lpstr>
      <vt:lpstr>Batang</vt:lpstr>
      <vt:lpstr>仿宋_GB2312</vt:lpstr>
      <vt:lpstr>Arial Black</vt:lpstr>
      <vt:lpstr>Tahoma</vt:lpstr>
      <vt:lpstr>黑体</vt:lpstr>
      <vt:lpstr>楷体_GB2312</vt:lpstr>
      <vt:lpstr>华文行楷</vt:lpstr>
      <vt:lpstr>华文新魏</vt:lpstr>
      <vt:lpstr>华文中宋</vt:lpstr>
      <vt:lpstr>万里长城</vt:lpstr>
      <vt:lpstr>Microsoft Graph 2000 图表</vt:lpstr>
      <vt:lpstr>Microsoft Excel 图表</vt:lpstr>
      <vt:lpstr>Microsoft Graph 图表</vt:lpstr>
      <vt:lpstr>Microsoft Office Excel 图表</vt:lpstr>
      <vt:lpstr>Micronutrient nutrition and food fortification activities  in China </vt:lpstr>
      <vt:lpstr>Slide 2</vt:lpstr>
      <vt:lpstr>I. Current micronutrient nutritional status in China</vt:lpstr>
      <vt:lpstr>Slide 4</vt:lpstr>
      <vt:lpstr>(2)  Iron</vt:lpstr>
      <vt:lpstr>Dietary intake (mg/d) and source of iron in Chinese diet</vt:lpstr>
      <vt:lpstr>Calculation of the intake of  absorbed iron of Chinese</vt:lpstr>
      <vt:lpstr>Slide 8</vt:lpstr>
      <vt:lpstr>Minor/no reduction of anemia prevalence along with economic growth</vt:lpstr>
      <vt:lpstr>(3) Vitamin A</vt:lpstr>
      <vt:lpstr>Slide 11</vt:lpstr>
      <vt:lpstr>Slide 12</vt:lpstr>
      <vt:lpstr>    (5) Folic acid  Serum and red blood cell folate  concentration in Chinese childbearing age women by region</vt:lpstr>
      <vt:lpstr>Prevalence of plasma folate deficiency  in Chinese adults by region</vt:lpstr>
      <vt:lpstr>Slide 15</vt:lpstr>
      <vt:lpstr>Slide 16</vt:lpstr>
      <vt:lpstr>II. Micronutrient fortification as a public health strategy</vt:lpstr>
      <vt:lpstr>(1)  National program development</vt:lpstr>
      <vt:lpstr>Slide 19</vt:lpstr>
      <vt:lpstr>Slide 20</vt:lpstr>
      <vt:lpstr>Slide 21</vt:lpstr>
      <vt:lpstr>        Activities combating micronutrient deficiencies in China </vt:lpstr>
      <vt:lpstr>Progress of activities </vt:lpstr>
      <vt:lpstr> Iron fortified soy sauce: product development  Annual output reached 93,000 MT </vt:lpstr>
      <vt:lpstr> Production volume of fortified  soy sauce</vt:lpstr>
      <vt:lpstr>IDA prevalence  significantly decreased (women)</vt:lpstr>
      <vt:lpstr>Slide 27</vt:lpstr>
      <vt:lpstr>Slide 28</vt:lpstr>
      <vt:lpstr>Slide 29</vt:lpstr>
      <vt:lpstr>Sustained Intelligence development of children supplemented with fortified food supplement</vt:lpstr>
      <vt:lpstr>Ongoing activities on the application of   nutrient-dense supplement food (YYB) in China(1)  </vt:lpstr>
      <vt:lpstr>Ongoing activities on the application of   nutrient-dense supplement food (YYB) in China(2)</vt:lpstr>
      <vt:lpstr>Slide 33</vt:lpstr>
      <vt:lpstr>Flour fortification</vt:lpstr>
      <vt:lpstr>Slide 35</vt:lpstr>
      <vt:lpstr>2. Nutrient enrichment in wheat flour in Hebei and Gansu Province</vt:lpstr>
      <vt:lpstr>Applied in 2211 rural households in 2 villages for 3 years (2003-2006) </vt:lpstr>
      <vt:lpstr>Slide 38</vt:lpstr>
      <vt:lpstr>FFO of China CDC applied comprehensive food fortification interventions in PuGongYing Middle school  in 2007  </vt:lpstr>
      <vt:lpstr>Cost for comprehensive intervention</vt:lpstr>
      <vt:lpstr>Slide 41</vt:lpstr>
      <vt:lpstr>Appeal for partnership</vt:lpstr>
      <vt:lpstr>Looking into the future</vt:lpstr>
      <vt:lpstr>Slide 44</vt:lpstr>
    </vt:vector>
  </TitlesOfParts>
  <Company>ILSI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vitamin and mineral deficiencies situation in China</dc:title>
  <dc:creator>Chen Chunming</dc:creator>
  <cp:lastModifiedBy>WINXP</cp:lastModifiedBy>
  <cp:revision>30</cp:revision>
  <dcterms:created xsi:type="dcterms:W3CDTF">2005-10-17T07:08:47Z</dcterms:created>
  <dcterms:modified xsi:type="dcterms:W3CDTF">2011-01-24T06:12:15Z</dcterms:modified>
</cp:coreProperties>
</file>